
<file path=[Content_Types].xml><?xml version="1.0" encoding="utf-8"?>
<Types xmlns="http://schemas.openxmlformats.org/package/2006/content-types">
  <Override PartName="/ppt/slides/slide18.xml" ContentType="application/vnd.openxmlformats-officedocument.presentationml.slide+xml"/>
  <Default Extension="pict" ContentType="image/pict"/>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Default Extension="pdf" ContentType="application/pdf"/>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3"/>
  </p:notesMasterIdLst>
  <p:handoutMasterIdLst>
    <p:handoutMasterId r:id="rId24"/>
  </p:handoutMasterIdLst>
  <p:sldIdLst>
    <p:sldId id="256" r:id="rId2"/>
    <p:sldId id="306" r:id="rId3"/>
    <p:sldId id="297" r:id="rId4"/>
    <p:sldId id="296" r:id="rId5"/>
    <p:sldId id="298" r:id="rId6"/>
    <p:sldId id="304" r:id="rId7"/>
    <p:sldId id="307" r:id="rId8"/>
    <p:sldId id="301" r:id="rId9"/>
    <p:sldId id="299" r:id="rId10"/>
    <p:sldId id="305" r:id="rId11"/>
    <p:sldId id="310" r:id="rId12"/>
    <p:sldId id="309" r:id="rId13"/>
    <p:sldId id="312" r:id="rId14"/>
    <p:sldId id="313" r:id="rId15"/>
    <p:sldId id="314" r:id="rId16"/>
    <p:sldId id="316" r:id="rId17"/>
    <p:sldId id="308" r:id="rId18"/>
    <p:sldId id="317" r:id="rId19"/>
    <p:sldId id="302" r:id="rId20"/>
    <p:sldId id="315" r:id="rId21"/>
    <p:sldId id="300" r:id="rId22"/>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clrMru>
    <a:srgbClr val="FFFDC9"/>
    <a:srgbClr val="E6C500"/>
    <a:srgbClr val="CECE00"/>
    <a:srgbClr val="FFB300"/>
    <a:srgbClr val="FFA25C"/>
    <a:srgbClr val="FFB17B"/>
    <a:srgbClr val="A1E4FF"/>
    <a:srgbClr val="FFA11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7282" autoAdjust="0"/>
    <p:restoredTop sz="87326" autoAdjust="0"/>
  </p:normalViewPr>
  <p:slideViewPr>
    <p:cSldViewPr>
      <p:cViewPr>
        <p:scale>
          <a:sx n="100" d="100"/>
          <a:sy n="100" d="100"/>
        </p:scale>
        <p:origin x="-664"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08"/>
    </p:cViewPr>
  </p:sorter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CF4DE4-6C22-2046-93A6-A166A92F5DD8}" type="datetimeFigureOut">
              <a:rPr lang="en-GB" smtClean="0"/>
              <a:t>7/13/10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4B1112-4AFB-614D-9BF5-71CA2FFCB392}" type="slidenum">
              <a:rPr lang="en-GB" smtClean="0"/>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EFDDEC6-1690-CE4F-B12F-2962C0F9CCFE}"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128"/>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128"/>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128"/>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70B81-DA30-644F-AAC2-161AEF896A6B}" type="slidenum">
              <a:rPr lang="en-GB"/>
              <a:pPr/>
              <a:t>1</a:t>
            </a:fld>
            <a:endParaRPr lang="en-GB"/>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B73CB32-096E-E84F-A615-FA70375A32D1}" type="slidenum">
              <a:rPr lang="en-US"/>
              <a:pPr/>
              <a:t>14</a:t>
            </a:fld>
            <a:endParaRPr lang="en-US"/>
          </a:p>
        </p:txBody>
      </p:sp>
      <p:sp>
        <p:nvSpPr>
          <p:cNvPr id="118786" name="Rectangle 2"/>
          <p:cNvSpPr>
            <a:spLocks noRot="1" noChangeArrowheads="1" noTextEdit="1"/>
          </p:cNvSpPr>
          <p:nvPr>
            <p:ph type="sldImg"/>
          </p:nvPr>
        </p:nvSpPr>
        <p:spPr>
          <a:ln/>
        </p:spPr>
      </p:sp>
      <p:sp>
        <p:nvSpPr>
          <p:cNvPr id="118787" name="Rectangle 3"/>
          <p:cNvSpPr>
            <a:spLocks noGrp="1" noChangeArrowheads="1"/>
          </p:cNvSpPr>
          <p:nvPr>
            <p:ph type="body" idx="1"/>
          </p:nvPr>
        </p:nvSpPr>
        <p:spPr/>
        <p:txBody>
          <a:bodyPr/>
          <a:lstStyle/>
          <a:p>
            <a:r>
              <a:rPr lang="en-US"/>
              <a:t>Oracle function (Collard) aggregates reaching definitions</a:t>
            </a:r>
          </a:p>
          <a:p>
            <a:r>
              <a:rPr lang="en-US"/>
              <a:t>ie e={12345} and e={125} </a:t>
            </a:r>
          </a:p>
          <a:p>
            <a:r>
              <a:rPr lang="en-US"/>
              <a:t>For some execution we assume each propagation path will be used</a:t>
            </a:r>
          </a:p>
          <a:p>
            <a:r>
              <a:rPr lang="en-US"/>
              <a:t>IF not (eg. Some path is not allowed because of application constraint, and it leads to important failure mode then we should document it ! And explicitly add constraint (then it can be auto checked)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Shape</a:t>
            </a:r>
            <a:r>
              <a:rPr lang="en-GB" baseline="0" dirty="0" smtClean="0"/>
              <a:t> graph effectively represents a FSM that can generate any dynamic structure possible in the code.</a:t>
            </a:r>
          </a:p>
          <a:p>
            <a:r>
              <a:rPr lang="en-GB" baseline="0" dirty="0" smtClean="0"/>
              <a:t>Perhaps for complex structures we should explicitly define this to assist with analysis.</a:t>
            </a:r>
            <a:endParaRPr lang="en-GB" dirty="0"/>
          </a:p>
        </p:txBody>
      </p:sp>
      <p:sp>
        <p:nvSpPr>
          <p:cNvPr id="4" name="Slide Number Placeholder 3"/>
          <p:cNvSpPr>
            <a:spLocks noGrp="1"/>
          </p:cNvSpPr>
          <p:nvPr>
            <p:ph type="sldNum" sz="quarter" idx="10"/>
          </p:nvPr>
        </p:nvSpPr>
        <p:spPr/>
        <p:txBody>
          <a:bodyPr/>
          <a:lstStyle/>
          <a:p>
            <a:fld id="{2EFDDEC6-1690-CE4F-B12F-2962C0F9CCFE}" type="slidenum">
              <a:rPr lang="en-GB" smtClean="0"/>
              <a:pPr/>
              <a:t>15</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Shape</a:t>
            </a:r>
            <a:r>
              <a:rPr lang="en-GB" baseline="0" dirty="0" smtClean="0"/>
              <a:t> graph effectively represents a FSM that can generate any dynamic structure possible in the code.</a:t>
            </a:r>
          </a:p>
          <a:p>
            <a:r>
              <a:rPr lang="en-GB" baseline="0" dirty="0" smtClean="0"/>
              <a:t>Perhaps for complex structures we should explicitly define this to assist </a:t>
            </a:r>
            <a:r>
              <a:rPr lang="en-GB" baseline="0" smtClean="0"/>
              <a:t>with analysis.</a:t>
            </a:r>
            <a:endParaRPr lang="en-GB" dirty="0"/>
          </a:p>
        </p:txBody>
      </p:sp>
      <p:sp>
        <p:nvSpPr>
          <p:cNvPr id="4" name="Slide Number Placeholder 3"/>
          <p:cNvSpPr>
            <a:spLocks noGrp="1"/>
          </p:cNvSpPr>
          <p:nvPr>
            <p:ph type="sldNum" sz="quarter" idx="10"/>
          </p:nvPr>
        </p:nvSpPr>
        <p:spPr/>
        <p:txBody>
          <a:bodyPr/>
          <a:lstStyle/>
          <a:p>
            <a:fld id="{2EFDDEC6-1690-CE4F-B12F-2962C0F9CCFE}" type="slidenum">
              <a:rPr lang="en-GB" smtClean="0"/>
              <a:pPr/>
              <a:t>16</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charset="0"/>
                <a:ea typeface="+mn-ea"/>
                <a:cs typeface="+mn-cs"/>
              </a:rPr>
              <a:t>A steam-powered bicycle was actually built in the United States. It was the first thing that could be called a motorcycle</a:t>
            </a:r>
            <a:endParaRPr lang="en-GB" dirty="0"/>
          </a:p>
        </p:txBody>
      </p:sp>
      <p:sp>
        <p:nvSpPr>
          <p:cNvPr id="4" name="Slide Number Placeholder 3"/>
          <p:cNvSpPr>
            <a:spLocks noGrp="1"/>
          </p:cNvSpPr>
          <p:nvPr>
            <p:ph type="sldNum" sz="quarter" idx="10"/>
          </p:nvPr>
        </p:nvSpPr>
        <p:spPr/>
        <p:txBody>
          <a:bodyPr/>
          <a:lstStyle/>
          <a:p>
            <a:fld id="{2EFDDEC6-1690-CE4F-B12F-2962C0F9CCFE}"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kumimoji="0" lang="en-US" sz="2400" b="0" i="0" u="none" strike="noStrike" kern="0" cap="none" spc="0" normalizeH="0" baseline="0" noProof="0" dirty="0" smtClean="0">
                <a:ln>
                  <a:noFill/>
                </a:ln>
                <a:solidFill>
                  <a:srgbClr val="FFFF00"/>
                </a:solidFill>
                <a:effectLst/>
                <a:uLnTx/>
                <a:uFillTx/>
                <a:latin typeface="Times New Roman" charset="0"/>
                <a:ea typeface="ＭＳ Ｐゴシック" charset="-128"/>
                <a:cs typeface="+mn-cs"/>
              </a:rPr>
              <a:t>T</a:t>
            </a:r>
            <a:r>
              <a:rPr kumimoji="0" lang="en-GB" sz="2400" b="0" i="0" u="none" strike="noStrike" kern="0" cap="none" spc="0" normalizeH="0" baseline="0" noProof="0" dirty="0" smtClean="0">
                <a:ln>
                  <a:noFill/>
                </a:ln>
                <a:solidFill>
                  <a:srgbClr val="FFFF00"/>
                </a:solidFill>
                <a:effectLst/>
                <a:uLnTx/>
                <a:uFillTx/>
                <a:latin typeface="Times New Roman" charset="0"/>
                <a:ea typeface="ＭＳ Ｐゴシック" charset="-128"/>
                <a:cs typeface="+mn-cs"/>
              </a:rPr>
              <a:t>hen verify all the analysis is correct by testing.</a:t>
            </a:r>
          </a:p>
        </p:txBody>
      </p:sp>
      <p:sp>
        <p:nvSpPr>
          <p:cNvPr id="4" name="Slide Number Placeholder 3"/>
          <p:cNvSpPr>
            <a:spLocks noGrp="1"/>
          </p:cNvSpPr>
          <p:nvPr>
            <p:ph type="sldNum" sz="quarter" idx="10"/>
          </p:nvPr>
        </p:nvSpPr>
        <p:spPr/>
        <p:txBody>
          <a:bodyPr/>
          <a:lstStyle/>
          <a:p>
            <a:fld id="{2EFDDEC6-1690-CE4F-B12F-2962C0F9CCFE}"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Software</a:t>
            </a:r>
            <a:r>
              <a:rPr lang="en-US" baseline="0" dirty="0" smtClean="0"/>
              <a:t> engineering focuses on </a:t>
            </a:r>
            <a:r>
              <a:rPr lang="en-US" dirty="0" err="1" smtClean="0"/>
              <a:t>l</a:t>
            </a:r>
            <a:r>
              <a:rPr lang="en-GB" dirty="0" err="1" smtClean="0"/>
              <a:t>ifecycles</a:t>
            </a:r>
            <a:r>
              <a:rPr lang="en-GB" dirty="0" smtClean="0"/>
              <a:t>, management methodologies, testing, testing, testing</a:t>
            </a:r>
            <a:r>
              <a:rPr lang="en-US" dirty="0" smtClean="0"/>
              <a:t>…</a:t>
            </a:r>
            <a:r>
              <a:rPr lang="en-GB" dirty="0" smtClean="0"/>
              <a:t> </a:t>
            </a:r>
          </a:p>
          <a:p>
            <a:r>
              <a:rPr lang="en-GB" dirty="0" smtClean="0"/>
              <a:t>Some development processes use </a:t>
            </a:r>
            <a:r>
              <a:rPr lang="en-US" sz="1200" kern="1200" dirty="0" smtClean="0">
                <a:solidFill>
                  <a:schemeClr val="tx1"/>
                </a:solidFill>
                <a:latin typeface="Times New Roman" charset="0"/>
                <a:ea typeface="+mn-ea"/>
                <a:cs typeface="+mn-cs"/>
              </a:rPr>
              <a:t>test-first development</a:t>
            </a:r>
            <a:r>
              <a:rPr lang="en-GB" baseline="0" dirty="0" smtClean="0"/>
              <a:t>.  This does limit unnecessary functionality but makes the tests even less able to indicate quality.</a:t>
            </a:r>
            <a:endParaRPr lang="en-GB" dirty="0"/>
          </a:p>
        </p:txBody>
      </p:sp>
      <p:sp>
        <p:nvSpPr>
          <p:cNvPr id="4" name="Slide Number Placeholder 3"/>
          <p:cNvSpPr>
            <a:spLocks noGrp="1"/>
          </p:cNvSpPr>
          <p:nvPr>
            <p:ph type="sldNum" sz="quarter" idx="10"/>
          </p:nvPr>
        </p:nvSpPr>
        <p:spPr/>
        <p:txBody>
          <a:bodyPr/>
          <a:lstStyle/>
          <a:p>
            <a:fld id="{2EFDDEC6-1690-CE4F-B12F-2962C0F9CCFE}" type="slidenum">
              <a:rPr lang="en-GB" smtClean="0"/>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t>
            </a:r>
            <a:r>
              <a:rPr lang="en-GB" dirty="0" smtClean="0"/>
              <a:t>on functional analysis such as reliability, failure effects, </a:t>
            </a:r>
            <a:r>
              <a:rPr lang="en-GB" dirty="0" err="1" smtClean="0"/>
              <a:t>diagnosability</a:t>
            </a:r>
            <a:r>
              <a:rPr lang="en-GB" dirty="0" smtClean="0"/>
              <a:t>,</a:t>
            </a:r>
            <a:r>
              <a:rPr lang="en-GB" baseline="0" dirty="0" smtClean="0"/>
              <a:t> resilience, safety etc</a:t>
            </a:r>
            <a:endParaRPr lang="en-GB" dirty="0"/>
          </a:p>
        </p:txBody>
      </p:sp>
      <p:sp>
        <p:nvSpPr>
          <p:cNvPr id="4" name="Slide Number Placeholder 3"/>
          <p:cNvSpPr>
            <a:spLocks noGrp="1"/>
          </p:cNvSpPr>
          <p:nvPr>
            <p:ph type="sldNum" sz="quarter" idx="10"/>
          </p:nvPr>
        </p:nvSpPr>
        <p:spPr/>
        <p:txBody>
          <a:bodyPr/>
          <a:lstStyle/>
          <a:p>
            <a:fld id="{2EFDDEC6-1690-CE4F-B12F-2962C0F9CCFE}" type="slidenum">
              <a:rPr lang="en-GB" smtClean="0"/>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Software stops</a:t>
            </a:r>
            <a:r>
              <a:rPr lang="en-GB" baseline="0" dirty="0" smtClean="0"/>
              <a:t> working for many reasons:</a:t>
            </a:r>
          </a:p>
          <a:p>
            <a:r>
              <a:rPr lang="en-GB" baseline="0" dirty="0" smtClean="0"/>
              <a:t>Environment changes, </a:t>
            </a:r>
          </a:p>
          <a:p>
            <a:r>
              <a:rPr lang="en-GB" baseline="0" dirty="0" smtClean="0"/>
              <a:t>subtle user changes,</a:t>
            </a:r>
          </a:p>
          <a:p>
            <a:r>
              <a:rPr lang="en-US" baseline="0" dirty="0" smtClean="0"/>
              <a:t>B</a:t>
            </a:r>
            <a:r>
              <a:rPr lang="en-GB" baseline="0" dirty="0" err="1" smtClean="0"/>
              <a:t>ugs</a:t>
            </a:r>
            <a:r>
              <a:rPr lang="en-GB" baseline="0" dirty="0" smtClean="0"/>
              <a:t> that are revealed by an apparently unrelated change to usage</a:t>
            </a:r>
            <a:endParaRPr lang="en-GB" dirty="0"/>
          </a:p>
        </p:txBody>
      </p:sp>
      <p:sp>
        <p:nvSpPr>
          <p:cNvPr id="4" name="Slide Number Placeholder 3"/>
          <p:cNvSpPr>
            <a:spLocks noGrp="1"/>
          </p:cNvSpPr>
          <p:nvPr>
            <p:ph type="sldNum" sz="quarter" idx="10"/>
          </p:nvPr>
        </p:nvSpPr>
        <p:spPr/>
        <p:txBody>
          <a:bodyPr/>
          <a:lstStyle/>
          <a:p>
            <a:fld id="{2EFDDEC6-1690-CE4F-B12F-2962C0F9CCFE}" type="slidenum">
              <a:rPr lang="en-GB" smtClean="0"/>
              <a:pPr/>
              <a:t>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Software is</a:t>
            </a:r>
            <a:r>
              <a:rPr lang="en-GB" baseline="0" dirty="0" smtClean="0"/>
              <a:t> highly nonlinear compared to most physical systems</a:t>
            </a:r>
            <a:endParaRPr lang="en-GB" dirty="0"/>
          </a:p>
        </p:txBody>
      </p:sp>
      <p:sp>
        <p:nvSpPr>
          <p:cNvPr id="4" name="Slide Number Placeholder 3"/>
          <p:cNvSpPr>
            <a:spLocks noGrp="1"/>
          </p:cNvSpPr>
          <p:nvPr>
            <p:ph type="sldNum" sz="quarter" idx="10"/>
          </p:nvPr>
        </p:nvSpPr>
        <p:spPr/>
        <p:txBody>
          <a:bodyPr/>
          <a:lstStyle/>
          <a:p>
            <a:fld id="{2EFDDEC6-1690-CE4F-B12F-2962C0F9CCFE}" type="slidenum">
              <a:rPr lang="en-GB" smtClean="0"/>
              <a:pPr/>
              <a:t>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EFDDEC6-1690-CE4F-B12F-2962C0F9CCFE}" type="slidenum">
              <a:rPr lang="en-GB" smtClean="0"/>
              <a:pPr/>
              <a:t>11</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D1C510F-519F-5440-8925-271AE9F5B04F}" type="slidenum">
              <a:rPr lang="en-US"/>
              <a:pPr/>
              <a:t>13</a:t>
            </a:fld>
            <a:endParaRPr lang="en-US"/>
          </a:p>
        </p:txBody>
      </p:sp>
      <p:sp>
        <p:nvSpPr>
          <p:cNvPr id="119810" name="Rectangle 2"/>
          <p:cNvSpPr>
            <a:spLocks noRot="1" noChangeArrowheads="1" noTextEdit="1"/>
          </p:cNvSpPr>
          <p:nvPr>
            <p:ph type="sldImg"/>
          </p:nvPr>
        </p:nvSpPr>
        <p:spPr>
          <a:ln/>
        </p:spPr>
      </p:sp>
      <p:sp>
        <p:nvSpPr>
          <p:cNvPr id="119811" name="Rectangle 3"/>
          <p:cNvSpPr>
            <a:spLocks noGrp="1" noChangeArrowheads="1"/>
          </p:cNvSpPr>
          <p:nvPr>
            <p:ph type="body" idx="1"/>
          </p:nvPr>
        </p:nvSpPr>
        <p:spPr/>
        <p:txBody>
          <a:bodyPr/>
          <a:lstStyle/>
          <a:p>
            <a:r>
              <a:rPr lang="en-US"/>
              <a:t>SAF Variables are nodes, statements are edges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Slide Number Placeholder 3"/>
          <p:cNvSpPr>
            <a:spLocks noGrp="1"/>
          </p:cNvSpPr>
          <p:nvPr>
            <p:ph type="sldNum" sz="quarter" idx="10"/>
          </p:nvPr>
        </p:nvSpPr>
        <p:spPr/>
        <p:txBody>
          <a:bodyPr/>
          <a:lstStyle>
            <a:lvl1pPr>
              <a:defRPr smtClean="0"/>
            </a:lvl1pPr>
          </a:lstStyle>
          <a:p>
            <a:fld id="{56C87B8F-BAAD-904F-BF7A-4CF8FCCB856E}"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Slide Number Placeholder 3"/>
          <p:cNvSpPr>
            <a:spLocks noGrp="1"/>
          </p:cNvSpPr>
          <p:nvPr>
            <p:ph type="sldNum" sz="quarter" idx="10"/>
          </p:nvPr>
        </p:nvSpPr>
        <p:spPr/>
        <p:txBody>
          <a:bodyPr/>
          <a:lstStyle>
            <a:lvl1pPr>
              <a:defRPr smtClean="0"/>
            </a:lvl1pPr>
          </a:lstStyle>
          <a:p>
            <a:fld id="{ADAB744B-3920-6244-A2C3-824F077FC672}"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10200"/>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685800" y="609600"/>
            <a:ext cx="5676900" cy="54102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Slide Number Placeholder 3"/>
          <p:cNvSpPr>
            <a:spLocks noGrp="1"/>
          </p:cNvSpPr>
          <p:nvPr>
            <p:ph type="sldNum" sz="quarter" idx="10"/>
          </p:nvPr>
        </p:nvSpPr>
        <p:spPr/>
        <p:txBody>
          <a:bodyPr/>
          <a:lstStyle>
            <a:lvl1pPr>
              <a:defRPr smtClean="0"/>
            </a:lvl1pPr>
          </a:lstStyle>
          <a:p>
            <a:fld id="{C5CB6BBD-11E0-FC40-A39E-26165324B6CF}"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Slide Number Placeholder 3"/>
          <p:cNvSpPr>
            <a:spLocks noGrp="1"/>
          </p:cNvSpPr>
          <p:nvPr>
            <p:ph type="sldNum" sz="quarter" idx="10"/>
          </p:nvPr>
        </p:nvSpPr>
        <p:spPr/>
        <p:txBody>
          <a:bodyPr/>
          <a:lstStyle>
            <a:lvl1pPr>
              <a:defRPr smtClean="0"/>
            </a:lvl1pPr>
          </a:lstStyle>
          <a:p>
            <a:fld id="{6F448A6D-77BC-7643-8FC7-7681B8B259F8}"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fld id="{15B7D74E-4050-4742-9B0D-DABF7967BC1D}"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685800" y="14478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4478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Slide Number Placeholder 4"/>
          <p:cNvSpPr>
            <a:spLocks noGrp="1"/>
          </p:cNvSpPr>
          <p:nvPr>
            <p:ph type="sldNum" sz="quarter" idx="10"/>
          </p:nvPr>
        </p:nvSpPr>
        <p:spPr/>
        <p:txBody>
          <a:bodyPr/>
          <a:lstStyle>
            <a:lvl1pPr>
              <a:defRPr smtClean="0"/>
            </a:lvl1pPr>
          </a:lstStyle>
          <a:p>
            <a:fld id="{7FED4D01-632F-E144-B677-A925ED74436F}"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Slide Number Placeholder 6"/>
          <p:cNvSpPr>
            <a:spLocks noGrp="1"/>
          </p:cNvSpPr>
          <p:nvPr>
            <p:ph type="sldNum" sz="quarter" idx="10"/>
          </p:nvPr>
        </p:nvSpPr>
        <p:spPr/>
        <p:txBody>
          <a:bodyPr/>
          <a:lstStyle>
            <a:lvl1pPr>
              <a:defRPr smtClean="0"/>
            </a:lvl1pPr>
          </a:lstStyle>
          <a:p>
            <a:fld id="{2A56C4A4-0E5B-934D-8611-DD39B438E4DB}"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Slide Number Placeholder 2"/>
          <p:cNvSpPr>
            <a:spLocks noGrp="1"/>
          </p:cNvSpPr>
          <p:nvPr>
            <p:ph type="sldNum" sz="quarter" idx="10"/>
          </p:nvPr>
        </p:nvSpPr>
        <p:spPr/>
        <p:txBody>
          <a:bodyPr/>
          <a:lstStyle>
            <a:lvl1pPr>
              <a:defRPr smtClean="0"/>
            </a:lvl1pPr>
          </a:lstStyle>
          <a:p>
            <a:fld id="{7B2C19F3-49E0-0B4F-B97F-61F489F02D46}"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fld id="{5971BDC4-97DD-FD47-AFA6-725D028D7FA0}"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fld id="{C18AFA81-032A-A74A-BF3F-6FA4F24A5C1D}"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fld id="{D5DCAF65-F360-8F4C-BB63-4EC5480D3096}"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df"/><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rgbClr val="336699"/>
            </a:gs>
            <a:gs pos="100000">
              <a:srgbClr val="333399"/>
            </a:gs>
          </a:gsLst>
          <a:lin ang="2700000" scaled="1"/>
        </a:gra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userDrawn="1"/>
        </p:nvPicPr>
        <p:blipFill>
          <a:blip r:embed="rId13"/>
          <a:srcRect/>
          <a:stretch>
            <a:fillRect/>
          </a:stretch>
        </p:blipFill>
        <p:spPr bwMode="auto">
          <a:xfrm>
            <a:off x="0" y="6248400"/>
            <a:ext cx="9144000" cy="609600"/>
          </a:xfrm>
          <a:prstGeom prst="rect">
            <a:avLst/>
          </a:prstGeom>
          <a:noFill/>
          <a:ln w="9525">
            <a:noFill/>
            <a:miter lim="800000"/>
            <a:headEnd/>
            <a:tailEnd/>
          </a:ln>
          <a:effectLst/>
        </p:spPr>
      </p:pic>
      <p:sp>
        <p:nvSpPr>
          <p:cNvPr id="1026" name="Rectangle 2"/>
          <p:cNvSpPr>
            <a:spLocks noGrp="1" noChangeArrowheads="1"/>
          </p:cNvSpPr>
          <p:nvPr>
            <p:ph type="title"/>
          </p:nvPr>
        </p:nvSpPr>
        <p:spPr bwMode="auto">
          <a:xfrm>
            <a:off x="1371600" y="457200"/>
            <a:ext cx="71628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685800" y="1447800"/>
            <a:ext cx="77724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30" name="Rectangle 6"/>
          <p:cNvSpPr>
            <a:spLocks noGrp="1" noChangeArrowheads="1"/>
          </p:cNvSpPr>
          <p:nvPr>
            <p:ph type="sldNum" sz="quarter" idx="4"/>
          </p:nvPr>
        </p:nvSpPr>
        <p:spPr bwMode="auto">
          <a:xfrm>
            <a:off x="7086600" y="64008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7EACBC32-DBC0-134D-854F-396498C8F7A8}" type="slidenum">
              <a:rPr lang="en-GB"/>
              <a:pPr/>
              <a:t>‹#›</a:t>
            </a:fld>
            <a:endParaRPr lang="en-GB"/>
          </a:p>
        </p:txBody>
      </p:sp>
      <p:sp>
        <p:nvSpPr>
          <p:cNvPr id="1032" name="Text Box 8"/>
          <p:cNvSpPr txBox="1">
            <a:spLocks noChangeArrowheads="1"/>
          </p:cNvSpPr>
          <p:nvPr userDrawn="1"/>
        </p:nvSpPr>
        <p:spPr bwMode="auto">
          <a:xfrm>
            <a:off x="60325" y="6324600"/>
            <a:ext cx="3571875" cy="549275"/>
          </a:xfrm>
          <a:prstGeom prst="rect">
            <a:avLst/>
          </a:prstGeom>
          <a:noFill/>
          <a:ln w="9525">
            <a:noFill/>
            <a:miter lim="800000"/>
            <a:headEnd/>
            <a:tailEnd/>
          </a:ln>
          <a:effectLst/>
        </p:spPr>
        <p:txBody>
          <a:bodyPr>
            <a:prstTxWarp prst="textNoShape">
              <a:avLst/>
            </a:prstTxWarp>
            <a:spAutoFit/>
          </a:bodyPr>
          <a:lstStyle/>
          <a:p>
            <a:r>
              <a:rPr lang="en-GB" sz="1000" b="1">
                <a:latin typeface="Arial" charset="0"/>
              </a:rPr>
              <a:t>Aberystwyth University </a:t>
            </a:r>
          </a:p>
          <a:p>
            <a:r>
              <a:rPr lang="en-GB" sz="1000" b="1">
                <a:latin typeface="Arial" charset="0"/>
              </a:rPr>
              <a:t>Department of Computer Science </a:t>
            </a:r>
          </a:p>
          <a:p>
            <a:endParaRPr lang="en-GB" sz="1000" b="1">
              <a:latin typeface="Arial" charset="0"/>
            </a:endParaRPr>
          </a:p>
        </p:txBody>
      </p:sp>
      <p:pic>
        <p:nvPicPr>
          <p:cNvPr id="11" name="Picture 10" descr="icon.pdf"/>
          <p:cNvPicPr>
            <a:picLocks noChangeAspect="1"/>
          </p:cNvPicPr>
          <p:nvPr userDrawn="1"/>
        </p:nvPicPr>
        <mc:AlternateContent>
          <mc:Choice xmlns:ma="http://schemas.microsoft.com/office/mac/drawingml/2008/main" Requires="ma">
            <p:blipFill>
              <a:blip r:embed="rId14"/>
              <a:stretch>
                <a:fillRect/>
              </a:stretch>
            </p:blipFill>
          </mc:Choice>
          <mc:Fallback>
            <p:blipFill>
              <a:blip r:embed="rId15"/>
              <a:stretch>
                <a:fillRect/>
              </a:stretch>
            </p:blipFill>
          </mc:Fallback>
        </mc:AlternateContent>
        <p:spPr>
          <a:xfrm>
            <a:off x="228600" y="304800"/>
            <a:ext cx="879653" cy="9906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rgbClr val="FFFF00"/>
          </a:solidFill>
          <a:latin typeface="Arial" charset="0"/>
        </a:defRPr>
      </a:lvl2pPr>
      <a:lvl3pPr algn="ctr" rtl="0" fontAlgn="base">
        <a:spcBef>
          <a:spcPct val="0"/>
        </a:spcBef>
        <a:spcAft>
          <a:spcPct val="0"/>
        </a:spcAft>
        <a:defRPr sz="4400">
          <a:solidFill>
            <a:srgbClr val="FFFF00"/>
          </a:solidFill>
          <a:latin typeface="Arial" charset="0"/>
        </a:defRPr>
      </a:lvl3pPr>
      <a:lvl4pPr algn="ctr" rtl="0" fontAlgn="base">
        <a:spcBef>
          <a:spcPct val="0"/>
        </a:spcBef>
        <a:spcAft>
          <a:spcPct val="0"/>
        </a:spcAft>
        <a:defRPr sz="4400">
          <a:solidFill>
            <a:srgbClr val="FFFF00"/>
          </a:solidFill>
          <a:latin typeface="Arial" charset="0"/>
        </a:defRPr>
      </a:lvl4pPr>
      <a:lvl5pPr algn="ctr" rtl="0" fontAlgn="base">
        <a:spcBef>
          <a:spcPct val="0"/>
        </a:spcBef>
        <a:spcAft>
          <a:spcPct val="0"/>
        </a:spcAft>
        <a:defRPr sz="4400">
          <a:solidFill>
            <a:srgbClr val="FFFF00"/>
          </a:solidFill>
          <a:latin typeface="Arial" charset="0"/>
        </a:defRPr>
      </a:lvl5pPr>
      <a:lvl6pPr marL="457200" algn="ctr" rtl="0" fontAlgn="base">
        <a:spcBef>
          <a:spcPct val="0"/>
        </a:spcBef>
        <a:spcAft>
          <a:spcPct val="0"/>
        </a:spcAft>
        <a:defRPr sz="4400">
          <a:solidFill>
            <a:srgbClr val="FFFF00"/>
          </a:solidFill>
          <a:latin typeface="Arial" charset="0"/>
        </a:defRPr>
      </a:lvl6pPr>
      <a:lvl7pPr marL="914400" algn="ctr" rtl="0" fontAlgn="base">
        <a:spcBef>
          <a:spcPct val="0"/>
        </a:spcBef>
        <a:spcAft>
          <a:spcPct val="0"/>
        </a:spcAft>
        <a:defRPr sz="4400">
          <a:solidFill>
            <a:srgbClr val="FFFF00"/>
          </a:solidFill>
          <a:latin typeface="Arial" charset="0"/>
        </a:defRPr>
      </a:lvl7pPr>
      <a:lvl8pPr marL="1371600" algn="ctr" rtl="0" fontAlgn="base">
        <a:spcBef>
          <a:spcPct val="0"/>
        </a:spcBef>
        <a:spcAft>
          <a:spcPct val="0"/>
        </a:spcAft>
        <a:defRPr sz="4400">
          <a:solidFill>
            <a:srgbClr val="FFFF00"/>
          </a:solidFill>
          <a:latin typeface="Arial" charset="0"/>
        </a:defRPr>
      </a:lvl8pPr>
      <a:lvl9pPr marL="1828800" algn="ctr" rtl="0" fontAlgn="base">
        <a:spcBef>
          <a:spcPct val="0"/>
        </a:spcBef>
        <a:spcAft>
          <a:spcPct val="0"/>
        </a:spcAft>
        <a:defRPr sz="4400">
          <a:solidFill>
            <a:srgbClr val="FFFF00"/>
          </a:solidFill>
          <a:latin typeface="Arial" charset="0"/>
        </a:defRPr>
      </a:lvl9pPr>
    </p:titleStyle>
    <p:bodyStyle>
      <a:lvl1pPr marL="342900" indent="-342900" algn="l" rtl="0" fontAlgn="base">
        <a:spcBef>
          <a:spcPct val="20000"/>
        </a:spcBef>
        <a:spcAft>
          <a:spcPct val="0"/>
        </a:spcAft>
        <a:buChar char="•"/>
        <a:defRPr sz="3200">
          <a:solidFill>
            <a:srgbClr val="FFFF00"/>
          </a:solidFill>
          <a:latin typeface="+mn-lt"/>
          <a:ea typeface="+mn-ea"/>
          <a:cs typeface="+mn-cs"/>
        </a:defRPr>
      </a:lvl1pPr>
      <a:lvl2pPr marL="742950" indent="-285750" algn="l" rtl="0" fontAlgn="base">
        <a:spcBef>
          <a:spcPct val="20000"/>
        </a:spcBef>
        <a:spcAft>
          <a:spcPct val="0"/>
        </a:spcAft>
        <a:buChar char="–"/>
        <a:defRPr sz="2800">
          <a:solidFill>
            <a:srgbClr val="FFFF00"/>
          </a:solidFill>
          <a:latin typeface="+mn-lt"/>
          <a:ea typeface="ＭＳ Ｐゴシック" charset="-128"/>
        </a:defRPr>
      </a:lvl2pPr>
      <a:lvl3pPr marL="1143000" indent="-228600" algn="l" rtl="0" fontAlgn="base">
        <a:spcBef>
          <a:spcPct val="20000"/>
        </a:spcBef>
        <a:spcAft>
          <a:spcPct val="0"/>
        </a:spcAft>
        <a:buChar char="•"/>
        <a:defRPr sz="2400">
          <a:solidFill>
            <a:srgbClr val="FFFF00"/>
          </a:solidFill>
          <a:latin typeface="+mn-lt"/>
          <a:ea typeface="ＭＳ Ｐゴシック" charset="-128"/>
        </a:defRPr>
      </a:lvl3pPr>
      <a:lvl4pPr marL="1600200" indent="-228600" algn="l" rtl="0" fontAlgn="base">
        <a:spcBef>
          <a:spcPct val="20000"/>
        </a:spcBef>
        <a:spcAft>
          <a:spcPct val="0"/>
        </a:spcAft>
        <a:buChar char="–"/>
        <a:defRPr sz="2000">
          <a:solidFill>
            <a:srgbClr val="FFFF00"/>
          </a:solidFill>
          <a:latin typeface="+mn-lt"/>
          <a:ea typeface="ＭＳ Ｐゴシック" charset="-128"/>
        </a:defRPr>
      </a:lvl4pPr>
      <a:lvl5pPr marL="2057400" indent="-228600" algn="l" rtl="0" fontAlgn="base">
        <a:spcBef>
          <a:spcPct val="20000"/>
        </a:spcBef>
        <a:spcAft>
          <a:spcPct val="0"/>
        </a:spcAft>
        <a:buChar char="»"/>
        <a:defRPr sz="2000">
          <a:solidFill>
            <a:srgbClr val="FFFF00"/>
          </a:solidFill>
          <a:latin typeface="+mn-lt"/>
          <a:ea typeface="ＭＳ Ｐゴシック" charset="-128"/>
        </a:defRPr>
      </a:lvl5pPr>
      <a:lvl6pPr marL="2514600" indent="-228600" algn="l" rtl="0" fontAlgn="base">
        <a:spcBef>
          <a:spcPct val="20000"/>
        </a:spcBef>
        <a:spcAft>
          <a:spcPct val="0"/>
        </a:spcAft>
        <a:buChar char="»"/>
        <a:defRPr sz="2000">
          <a:solidFill>
            <a:srgbClr val="FFFF00"/>
          </a:solidFill>
          <a:latin typeface="+mn-lt"/>
          <a:ea typeface="ＭＳ Ｐゴシック" charset="-128"/>
        </a:defRPr>
      </a:lvl6pPr>
      <a:lvl7pPr marL="2971800" indent="-228600" algn="l" rtl="0" fontAlgn="base">
        <a:spcBef>
          <a:spcPct val="20000"/>
        </a:spcBef>
        <a:spcAft>
          <a:spcPct val="0"/>
        </a:spcAft>
        <a:buChar char="»"/>
        <a:defRPr sz="2000">
          <a:solidFill>
            <a:srgbClr val="FFFF00"/>
          </a:solidFill>
          <a:latin typeface="+mn-lt"/>
          <a:ea typeface="ＭＳ Ｐゴシック" charset="-128"/>
        </a:defRPr>
      </a:lvl7pPr>
      <a:lvl8pPr marL="3429000" indent="-228600" algn="l" rtl="0" fontAlgn="base">
        <a:spcBef>
          <a:spcPct val="20000"/>
        </a:spcBef>
        <a:spcAft>
          <a:spcPct val="0"/>
        </a:spcAft>
        <a:buChar char="»"/>
        <a:defRPr sz="2000">
          <a:solidFill>
            <a:srgbClr val="FFFF00"/>
          </a:solidFill>
          <a:latin typeface="+mn-lt"/>
          <a:ea typeface="ＭＳ Ｐゴシック" charset="-128"/>
        </a:defRPr>
      </a:lvl8pPr>
      <a:lvl9pPr marL="3886200" indent="-228600" algn="l" rtl="0" fontAlgn="base">
        <a:spcBef>
          <a:spcPct val="20000"/>
        </a:spcBef>
        <a:spcAft>
          <a:spcPct val="0"/>
        </a:spcAft>
        <a:buChar char="»"/>
        <a:defRPr sz="2000">
          <a:solidFill>
            <a:srgbClr val="FFFF00"/>
          </a:solidFill>
          <a:latin typeface="+mn-lt"/>
          <a:ea typeface="ＭＳ Ｐゴシック" charset="-128"/>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df"/><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df"/><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8.pdf"/><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912ED6-F534-3445-B1ED-376FE65CDB5E}" type="slidenum">
              <a:rPr lang="en-GB"/>
              <a:pPr/>
              <a:t>1</a:t>
            </a:fld>
            <a:endParaRPr lang="en-GB"/>
          </a:p>
        </p:txBody>
      </p:sp>
      <p:sp>
        <p:nvSpPr>
          <p:cNvPr id="2061" name="Rectangle 13"/>
          <p:cNvSpPr>
            <a:spLocks noGrp="1" noChangeArrowheads="1"/>
          </p:cNvSpPr>
          <p:nvPr>
            <p:ph type="ctrTitle"/>
          </p:nvPr>
        </p:nvSpPr>
        <p:spPr>
          <a:xfrm>
            <a:off x="457200" y="2057400"/>
            <a:ext cx="8153400" cy="1143000"/>
          </a:xfrm>
        </p:spPr>
        <p:txBody>
          <a:bodyPr/>
          <a:lstStyle/>
          <a:p>
            <a:pPr algn="ctr"/>
            <a:r>
              <a:rPr lang="en-GB" sz="3200" dirty="0" smtClean="0"/>
              <a:t>Lessons from engineering:</a:t>
            </a:r>
            <a:br>
              <a:rPr lang="en-GB" sz="3200" dirty="0" smtClean="0"/>
            </a:br>
            <a:r>
              <a:rPr lang="en-GB" sz="3200" dirty="0" smtClean="0"/>
              <a:t>Can software benefit from product based evidence of reliability?</a:t>
            </a:r>
            <a:endParaRPr lang="en-GB" sz="3200" dirty="0"/>
          </a:p>
        </p:txBody>
      </p:sp>
      <p:sp>
        <p:nvSpPr>
          <p:cNvPr id="2062" name="Rectangle 14"/>
          <p:cNvSpPr>
            <a:spLocks noGrp="1" noChangeArrowheads="1"/>
          </p:cNvSpPr>
          <p:nvPr>
            <p:ph type="subTitle" idx="1"/>
          </p:nvPr>
        </p:nvSpPr>
        <p:spPr>
          <a:xfrm>
            <a:off x="457200" y="3581400"/>
            <a:ext cx="8153400" cy="1752600"/>
          </a:xfrm>
        </p:spPr>
        <p:txBody>
          <a:bodyPr/>
          <a:lstStyle/>
          <a:p>
            <a:r>
              <a:rPr lang="cy-GB" sz="2400" dirty="0">
                <a:solidFill>
                  <a:srgbClr val="E6C500"/>
                </a:solidFill>
              </a:rPr>
              <a:t>Neal Snooke</a:t>
            </a:r>
          </a:p>
          <a:p>
            <a:r>
              <a:rPr lang="cy-GB" sz="2400" dirty="0">
                <a:solidFill>
                  <a:srgbClr val="E6C500"/>
                </a:solidFill>
              </a:rPr>
              <a:t>Department of Computer Science </a:t>
            </a:r>
          </a:p>
          <a:p>
            <a:r>
              <a:rPr lang="cy-GB" sz="2400" dirty="0">
                <a:solidFill>
                  <a:srgbClr val="E6C500"/>
                </a:solidFill>
              </a:rPr>
              <a:t>Aberystwyth University</a:t>
            </a:r>
            <a:endParaRPr lang="en-GB" sz="2400" dirty="0">
              <a:solidFill>
                <a:srgbClr val="E6C500"/>
              </a:solidFill>
            </a:endParaRPr>
          </a:p>
        </p:txBody>
      </p:sp>
      <p:graphicFrame>
        <p:nvGraphicFramePr>
          <p:cNvPr id="14338" name="Object 2"/>
          <p:cNvGraphicFramePr>
            <a:graphicFrameLocks noChangeAspect="1"/>
          </p:cNvGraphicFramePr>
          <p:nvPr/>
        </p:nvGraphicFramePr>
        <p:xfrm>
          <a:off x="3508167" y="3962400"/>
          <a:ext cx="5635833" cy="2895600"/>
        </p:xfrm>
        <a:graphic>
          <a:graphicData uri="http://schemas.openxmlformats.org/presentationml/2006/ole">
            <p:oleObj spid="_x0000_s14338" name="VISIO" r:id="rId4" imgW="3465000" imgH="1783080" progId="Visio.Drawing.6">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Need a suitable computational infrastructure</a:t>
            </a:r>
            <a:endParaRPr lang="en-GB" sz="3600" dirty="0"/>
          </a:p>
        </p:txBody>
      </p:sp>
      <p:sp>
        <p:nvSpPr>
          <p:cNvPr id="3" name="Content Placeholder 2"/>
          <p:cNvSpPr>
            <a:spLocks noGrp="1"/>
          </p:cNvSpPr>
          <p:nvPr>
            <p:ph idx="1"/>
          </p:nvPr>
        </p:nvSpPr>
        <p:spPr>
          <a:xfrm>
            <a:off x="914400" y="1905000"/>
            <a:ext cx="4495800" cy="4114800"/>
          </a:xfrm>
        </p:spPr>
        <p:txBody>
          <a:bodyPr/>
          <a:lstStyle/>
          <a:p>
            <a:pPr lvl="1"/>
            <a:r>
              <a:rPr lang="en-US" sz="2400" dirty="0" smtClean="0"/>
              <a:t>D</a:t>
            </a:r>
            <a:r>
              <a:rPr lang="en-GB" sz="2400" dirty="0" err="1" smtClean="0"/>
              <a:t>ata</a:t>
            </a:r>
            <a:r>
              <a:rPr lang="en-GB" sz="2400" dirty="0" smtClean="0"/>
              <a:t> typing</a:t>
            </a:r>
          </a:p>
          <a:p>
            <a:pPr lvl="1"/>
            <a:r>
              <a:rPr lang="en-US" sz="2400" dirty="0" smtClean="0"/>
              <a:t>S</a:t>
            </a:r>
            <a:r>
              <a:rPr lang="en-GB" sz="2400" dirty="0" err="1" smtClean="0"/>
              <a:t>tructured</a:t>
            </a:r>
            <a:r>
              <a:rPr lang="en-GB" sz="2400" dirty="0" smtClean="0"/>
              <a:t> code</a:t>
            </a:r>
          </a:p>
          <a:p>
            <a:pPr lvl="1"/>
            <a:r>
              <a:rPr lang="en-US" sz="2400" dirty="0" smtClean="0"/>
              <a:t>P</a:t>
            </a:r>
            <a:r>
              <a:rPr lang="en-GB" sz="2400" dirty="0" err="1" smtClean="0"/>
              <a:t>roceedural</a:t>
            </a:r>
            <a:endParaRPr lang="en-GB" sz="2400" dirty="0" smtClean="0"/>
          </a:p>
          <a:p>
            <a:pPr lvl="1"/>
            <a:r>
              <a:rPr lang="en-GB" sz="2400" dirty="0" smtClean="0"/>
              <a:t>OO</a:t>
            </a:r>
          </a:p>
          <a:p>
            <a:pPr lvl="1"/>
            <a:r>
              <a:rPr lang="en-GB" sz="2400" dirty="0" smtClean="0"/>
              <a:t>Aspect oriented</a:t>
            </a:r>
          </a:p>
          <a:p>
            <a:pPr lvl="1"/>
            <a:r>
              <a:rPr lang="en-GB" sz="2400" dirty="0" smtClean="0"/>
              <a:t>MDA</a:t>
            </a:r>
          </a:p>
          <a:p>
            <a:pPr lvl="1"/>
            <a:r>
              <a:rPr lang="en-US" sz="2400" dirty="0" smtClean="0">
                <a:solidFill>
                  <a:schemeClr val="bg1"/>
                </a:solidFill>
              </a:rPr>
              <a:t>S</a:t>
            </a:r>
            <a:r>
              <a:rPr lang="en-GB" sz="2400" dirty="0" smtClean="0">
                <a:solidFill>
                  <a:schemeClr val="bg1"/>
                </a:solidFill>
              </a:rPr>
              <a:t>till need better constraints on dynamic structures</a:t>
            </a:r>
          </a:p>
          <a:p>
            <a:pPr lvl="1"/>
            <a:endParaRPr lang="en-GB" sz="2400" dirty="0"/>
          </a:p>
        </p:txBody>
      </p:sp>
      <p:sp>
        <p:nvSpPr>
          <p:cNvPr id="4" name="Slide Number Placeholder 3"/>
          <p:cNvSpPr>
            <a:spLocks noGrp="1"/>
          </p:cNvSpPr>
          <p:nvPr>
            <p:ph type="sldNum" sz="quarter" idx="10"/>
          </p:nvPr>
        </p:nvSpPr>
        <p:spPr/>
        <p:txBody>
          <a:bodyPr/>
          <a:lstStyle/>
          <a:p>
            <a:fld id="{6F448A6D-77BC-7643-8FC7-7681B8B259F8}" type="slidenum">
              <a:rPr lang="en-GB" smtClean="0"/>
              <a:pPr/>
              <a:t>10</a:t>
            </a:fld>
            <a:endParaRPr lang="en-GB"/>
          </a:p>
        </p:txBody>
      </p:sp>
      <p:sp>
        <p:nvSpPr>
          <p:cNvPr id="5" name="TextBox 4"/>
          <p:cNvSpPr txBox="1"/>
          <p:nvPr/>
        </p:nvSpPr>
        <p:spPr>
          <a:xfrm>
            <a:off x="1066800" y="1447800"/>
            <a:ext cx="78486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smtClean="0">
                <a:latin typeface="Times New Roman"/>
                <a:cs typeface="Times New Roman"/>
              </a:rPr>
              <a:t>L</a:t>
            </a:r>
            <a:r>
              <a:rPr lang="en-GB" dirty="0" err="1" smtClean="0">
                <a:latin typeface="Times New Roman"/>
                <a:cs typeface="Times New Roman"/>
              </a:rPr>
              <a:t>ocalising</a:t>
            </a:r>
            <a:r>
              <a:rPr lang="en-GB" dirty="0" smtClean="0">
                <a:latin typeface="Times New Roman"/>
                <a:cs typeface="Times New Roman"/>
              </a:rPr>
              <a:t> and limiting effects of faults</a:t>
            </a:r>
            <a:endParaRPr lang="en-GB" dirty="0">
              <a:latin typeface="Times New Roman"/>
              <a:cs typeface="Times New Roman"/>
            </a:endParaRPr>
          </a:p>
        </p:txBody>
      </p:sp>
      <p:pic>
        <p:nvPicPr>
          <p:cNvPr id="6" name="Picture 5" descr="failuredomains.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038600" y="2057400"/>
            <a:ext cx="4932772" cy="3797300"/>
          </a:xfrm>
          <a:prstGeom prst="rect">
            <a:avLst/>
          </a:prstGeom>
        </p:spPr>
      </p:pic>
      <p:sp>
        <p:nvSpPr>
          <p:cNvPr id="7" name="Down Arrow 6"/>
          <p:cNvSpPr/>
          <p:nvPr/>
        </p:nvSpPr>
        <p:spPr>
          <a:xfrm>
            <a:off x="457200" y="2057400"/>
            <a:ext cx="762000" cy="358140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8" name="TextBox 7"/>
          <p:cNvSpPr txBox="1"/>
          <p:nvPr/>
        </p:nvSpPr>
        <p:spPr>
          <a:xfrm rot="16200000">
            <a:off x="-816918" y="3464866"/>
            <a:ext cx="3276601" cy="461665"/>
          </a:xfrm>
          <a:prstGeom prst="rect">
            <a:avLst/>
          </a:prstGeom>
          <a:noFill/>
        </p:spPr>
        <p:txBody>
          <a:bodyPr wrap="square" rtlCol="0">
            <a:spAutoFit/>
          </a:bodyPr>
          <a:lstStyle/>
          <a:p>
            <a:r>
              <a:rPr lang="en-GB" dirty="0" smtClean="0"/>
              <a:t>Increasing constraint</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Faults</a:t>
            </a:r>
            <a:endParaRPr lang="en-GB" dirty="0"/>
          </a:p>
        </p:txBody>
      </p:sp>
      <p:sp>
        <p:nvSpPr>
          <p:cNvPr id="3" name="Content Placeholder 2"/>
          <p:cNvSpPr>
            <a:spLocks noGrp="1"/>
          </p:cNvSpPr>
          <p:nvPr>
            <p:ph idx="1"/>
          </p:nvPr>
        </p:nvSpPr>
        <p:spPr/>
        <p:txBody>
          <a:bodyPr/>
          <a:lstStyle/>
          <a:p>
            <a:pPr>
              <a:lnSpc>
                <a:spcPct val="90000"/>
              </a:lnSpc>
            </a:pPr>
            <a:r>
              <a:rPr lang="en-US" sz="2600" dirty="0" smtClean="0"/>
              <a:t>Software processes inputs to produce outputs.</a:t>
            </a:r>
          </a:p>
          <a:p>
            <a:pPr lvl="1">
              <a:lnSpc>
                <a:spcPct val="90000"/>
              </a:lnSpc>
            </a:pPr>
            <a:r>
              <a:rPr lang="en-US" sz="2400" dirty="0" smtClean="0"/>
              <a:t>although these elements may be abstract</a:t>
            </a:r>
            <a:endParaRPr lang="en-US" sz="2400" dirty="0" smtClean="0"/>
          </a:p>
          <a:p>
            <a:pPr>
              <a:lnSpc>
                <a:spcPct val="90000"/>
              </a:lnSpc>
            </a:pPr>
            <a:r>
              <a:rPr lang="en-US" sz="2600" dirty="0" smtClean="0"/>
              <a:t>Low level faults </a:t>
            </a:r>
            <a:r>
              <a:rPr lang="en-US" sz="2600" dirty="0" smtClean="0"/>
              <a:t>result from:</a:t>
            </a:r>
          </a:p>
          <a:p>
            <a:pPr lvl="1">
              <a:lnSpc>
                <a:spcPct val="90000"/>
              </a:lnSpc>
            </a:pPr>
            <a:r>
              <a:rPr lang="en-US" sz="2400" dirty="0" smtClean="0"/>
              <a:t>faulty input/output </a:t>
            </a:r>
            <a:r>
              <a:rPr lang="en-US" sz="2000" dirty="0" smtClean="0"/>
              <a:t>(wrong value)</a:t>
            </a:r>
          </a:p>
          <a:p>
            <a:pPr lvl="1">
              <a:lnSpc>
                <a:spcPct val="90000"/>
              </a:lnSpc>
            </a:pPr>
            <a:r>
              <a:rPr lang="en-US" sz="2400" dirty="0" smtClean="0"/>
              <a:t>faulty/unexpected transfer functions </a:t>
            </a:r>
            <a:r>
              <a:rPr lang="en-US" sz="1800" dirty="0" smtClean="0"/>
              <a:t>(algorithm/ implementation.)</a:t>
            </a:r>
          </a:p>
          <a:p>
            <a:pPr lvl="1">
              <a:lnSpc>
                <a:spcPct val="90000"/>
              </a:lnSpc>
            </a:pPr>
            <a:r>
              <a:rPr lang="en-US" sz="2400" dirty="0" smtClean="0"/>
              <a:t>loss of transfer function </a:t>
            </a:r>
            <a:r>
              <a:rPr lang="en-US" sz="1800" dirty="0" smtClean="0"/>
              <a:t>(non execution)</a:t>
            </a:r>
            <a:endParaRPr lang="en-US" sz="2400" dirty="0" smtClean="0"/>
          </a:p>
          <a:p>
            <a:pPr lvl="1">
              <a:lnSpc>
                <a:spcPct val="90000"/>
              </a:lnSpc>
            </a:pPr>
            <a:r>
              <a:rPr lang="en-US" sz="2400" dirty="0" smtClean="0"/>
              <a:t>missing input/output</a:t>
            </a:r>
          </a:p>
          <a:p>
            <a:pPr lvl="1">
              <a:lnSpc>
                <a:spcPct val="90000"/>
              </a:lnSpc>
            </a:pPr>
            <a:r>
              <a:rPr lang="en-US" sz="2400" dirty="0" smtClean="0"/>
              <a:t>unexpected input/</a:t>
            </a:r>
            <a:r>
              <a:rPr lang="en-US" sz="2400" dirty="0" smtClean="0"/>
              <a:t>output</a:t>
            </a:r>
          </a:p>
          <a:p>
            <a:pPr>
              <a:lnSpc>
                <a:spcPct val="90000"/>
              </a:lnSpc>
            </a:pPr>
            <a:r>
              <a:rPr lang="en-US" sz="2400" dirty="0" smtClean="0"/>
              <a:t>These basic issues are manifest as more specific issues. </a:t>
            </a:r>
            <a:r>
              <a:rPr lang="en-US" sz="2400" dirty="0" smtClean="0"/>
              <a:t>E</a:t>
            </a:r>
            <a:r>
              <a:rPr lang="en-US" sz="2400" dirty="0" smtClean="0"/>
              <a:t>.</a:t>
            </a:r>
            <a:r>
              <a:rPr lang="en-US" sz="2400" dirty="0" err="1" smtClean="0"/>
              <a:t>g</a:t>
            </a:r>
            <a:r>
              <a:rPr lang="en-US" sz="2400" dirty="0" smtClean="0"/>
              <a:t>. exception raised, functional failure, logic error, initialized variable, </a:t>
            </a:r>
            <a:r>
              <a:rPr lang="en-US" sz="2400" dirty="0" smtClean="0"/>
              <a:t>…</a:t>
            </a:r>
            <a:endParaRPr lang="en-US" sz="2400" dirty="0" smtClean="0"/>
          </a:p>
          <a:p>
            <a:endParaRPr lang="en-GB" dirty="0"/>
          </a:p>
        </p:txBody>
      </p:sp>
      <p:sp>
        <p:nvSpPr>
          <p:cNvPr id="4" name="Slide Number Placeholder 3"/>
          <p:cNvSpPr>
            <a:spLocks noGrp="1"/>
          </p:cNvSpPr>
          <p:nvPr>
            <p:ph type="sldNum" sz="quarter" idx="10"/>
          </p:nvPr>
        </p:nvSpPr>
        <p:spPr/>
        <p:txBody>
          <a:bodyPr/>
          <a:lstStyle/>
          <a:p>
            <a:fld id="{6F448A6D-77BC-7643-8FC7-7681B8B259F8}" type="slidenum">
              <a:rPr lang="en-GB" smtClean="0"/>
              <a:pPr/>
              <a:t>11</a:t>
            </a:fld>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DC9"/>
                </a:solidFill>
              </a:rPr>
              <a:t>An experiment</a:t>
            </a:r>
            <a:endParaRPr lang="en-GB" dirty="0">
              <a:solidFill>
                <a:srgbClr val="FFFDC9"/>
              </a:solidFill>
            </a:endParaRPr>
          </a:p>
        </p:txBody>
      </p:sp>
      <p:sp>
        <p:nvSpPr>
          <p:cNvPr id="3" name="Content Placeholder 2"/>
          <p:cNvSpPr>
            <a:spLocks noGrp="1"/>
          </p:cNvSpPr>
          <p:nvPr>
            <p:ph idx="1"/>
          </p:nvPr>
        </p:nvSpPr>
        <p:spPr/>
        <p:txBody>
          <a:bodyPr/>
          <a:lstStyle/>
          <a:p>
            <a:pPr>
              <a:lnSpc>
                <a:spcPct val="80000"/>
              </a:lnSpc>
            </a:pPr>
            <a:r>
              <a:rPr lang="en-GB" sz="2600" dirty="0" smtClean="0"/>
              <a:t>Use a behaviour model based on source code (imperative languages):</a:t>
            </a:r>
          </a:p>
          <a:p>
            <a:pPr lvl="1">
              <a:lnSpc>
                <a:spcPct val="80000"/>
              </a:lnSpc>
            </a:pPr>
            <a:r>
              <a:rPr lang="en-GB" sz="2400" dirty="0" smtClean="0"/>
              <a:t>Use </a:t>
            </a:r>
            <a:r>
              <a:rPr lang="en-GB" sz="2400" b="1" dirty="0" smtClean="0">
                <a:solidFill>
                  <a:srgbClr val="A1E4FF"/>
                </a:solidFill>
              </a:rPr>
              <a:t>single assignment form</a:t>
            </a:r>
            <a:r>
              <a:rPr lang="en-GB" sz="2400" dirty="0" smtClean="0"/>
              <a:t> (SAF) to track faults through stack variables</a:t>
            </a:r>
          </a:p>
          <a:p>
            <a:pPr lvl="1">
              <a:lnSpc>
                <a:spcPct val="80000"/>
              </a:lnSpc>
            </a:pPr>
            <a:r>
              <a:rPr lang="en-GB" sz="2400" dirty="0" smtClean="0"/>
              <a:t>Build a fault </a:t>
            </a:r>
            <a:r>
              <a:rPr lang="en-GB" sz="2400" b="1" dirty="0" smtClean="0">
                <a:solidFill>
                  <a:srgbClr val="A1E4FF"/>
                </a:solidFill>
              </a:rPr>
              <a:t>dependency graph</a:t>
            </a:r>
            <a:r>
              <a:rPr lang="en-GB" sz="2400" dirty="0" smtClean="0"/>
              <a:t> based on statements (nodes) and variables (edges)</a:t>
            </a:r>
          </a:p>
          <a:p>
            <a:pPr lvl="1">
              <a:lnSpc>
                <a:spcPct val="80000"/>
              </a:lnSpc>
            </a:pPr>
            <a:r>
              <a:rPr lang="en-GB" sz="2400" dirty="0" smtClean="0"/>
              <a:t>Use a </a:t>
            </a:r>
            <a:r>
              <a:rPr lang="en-GB" sz="2400" b="1" dirty="0" smtClean="0">
                <a:solidFill>
                  <a:srgbClr val="A1E4FF"/>
                </a:solidFill>
              </a:rPr>
              <a:t>qualitative fault propagation</a:t>
            </a:r>
            <a:r>
              <a:rPr lang="en-GB" sz="2400" dirty="0" smtClean="0">
                <a:solidFill>
                  <a:srgbClr val="A1E4FF"/>
                </a:solidFill>
              </a:rPr>
              <a:t> </a:t>
            </a:r>
            <a:r>
              <a:rPr lang="en-GB" sz="2400" dirty="0" smtClean="0"/>
              <a:t>to propagate through statements</a:t>
            </a:r>
          </a:p>
          <a:p>
            <a:pPr lvl="1">
              <a:lnSpc>
                <a:spcPct val="80000"/>
              </a:lnSpc>
            </a:pPr>
            <a:r>
              <a:rPr lang="en-GB" sz="2400" dirty="0" smtClean="0"/>
              <a:t>Abstract heap structures using </a:t>
            </a:r>
            <a:r>
              <a:rPr lang="en-GB" sz="2400" b="1" dirty="0" smtClean="0">
                <a:solidFill>
                  <a:srgbClr val="A1E4FF"/>
                </a:solidFill>
              </a:rPr>
              <a:t>shape analysis</a:t>
            </a:r>
          </a:p>
          <a:p>
            <a:pPr>
              <a:lnSpc>
                <a:spcPct val="80000"/>
              </a:lnSpc>
            </a:pPr>
            <a:r>
              <a:rPr lang="en-GB" sz="2600" dirty="0" smtClean="0"/>
              <a:t>Interpret abstract behaviour using a </a:t>
            </a:r>
            <a:r>
              <a:rPr lang="en-GB" sz="2600" b="1" dirty="0" smtClean="0">
                <a:solidFill>
                  <a:srgbClr val="A1E4FF"/>
                </a:solidFill>
              </a:rPr>
              <a:t>functional </a:t>
            </a:r>
            <a:r>
              <a:rPr lang="en-GB" sz="2600" b="1" dirty="0" smtClean="0">
                <a:solidFill>
                  <a:srgbClr val="A1E4FF"/>
                </a:solidFill>
              </a:rPr>
              <a:t>model</a:t>
            </a:r>
          </a:p>
          <a:p>
            <a:pPr>
              <a:lnSpc>
                <a:spcPct val="80000"/>
              </a:lnSpc>
            </a:pPr>
            <a:r>
              <a:rPr lang="en-US" sz="2600" dirty="0" smtClean="0"/>
              <a:t>N</a:t>
            </a:r>
            <a:r>
              <a:rPr lang="en-GB" sz="2600" dirty="0" err="1" smtClean="0"/>
              <a:t>ote</a:t>
            </a:r>
            <a:r>
              <a:rPr lang="en-GB" sz="2600" dirty="0" smtClean="0"/>
              <a:t> no code execution</a:t>
            </a:r>
            <a:endParaRPr lang="en-US" sz="2600" dirty="0" smtClean="0"/>
          </a:p>
        </p:txBody>
      </p:sp>
      <p:sp>
        <p:nvSpPr>
          <p:cNvPr id="4" name="Slide Number Placeholder 3"/>
          <p:cNvSpPr>
            <a:spLocks noGrp="1"/>
          </p:cNvSpPr>
          <p:nvPr>
            <p:ph type="sldNum" sz="quarter" idx="10"/>
          </p:nvPr>
        </p:nvSpPr>
        <p:spPr/>
        <p:txBody>
          <a:bodyPr/>
          <a:lstStyle/>
          <a:p>
            <a:fld id="{6F448A6D-77BC-7643-8FC7-7681B8B259F8}" type="slidenum">
              <a:rPr lang="en-GB" smtClean="0"/>
              <a:pPr/>
              <a:t>12</a:t>
            </a:fld>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4"/>
          <p:cNvSpPr>
            <a:spLocks noGrp="1"/>
          </p:cNvSpPr>
          <p:nvPr>
            <p:ph type="sldNum" sz="quarter" idx="4294967295"/>
          </p:nvPr>
        </p:nvSpPr>
        <p:spPr>
          <a:xfrm>
            <a:off x="8686800" y="6400800"/>
            <a:ext cx="457200" cy="457200"/>
          </a:xfrm>
          <a:prstGeom prst="rect">
            <a:avLst/>
          </a:prstGeom>
        </p:spPr>
        <p:txBody>
          <a:bodyPr/>
          <a:lstStyle/>
          <a:p>
            <a:fld id="{7AB20763-6F0C-FB40-8AA6-D8D5B160950D}" type="slidenum">
              <a:rPr lang="en-US" sz="1600"/>
              <a:pPr/>
              <a:t>13</a:t>
            </a:fld>
            <a:endParaRPr lang="en-US" sz="1600" dirty="0"/>
          </a:p>
        </p:txBody>
      </p:sp>
      <p:sp>
        <p:nvSpPr>
          <p:cNvPr id="116738" name="Rectangle 2"/>
          <p:cNvSpPr>
            <a:spLocks noGrp="1" noChangeArrowheads="1"/>
          </p:cNvSpPr>
          <p:nvPr>
            <p:ph type="title"/>
          </p:nvPr>
        </p:nvSpPr>
        <p:spPr/>
        <p:txBody>
          <a:bodyPr/>
          <a:lstStyle/>
          <a:p>
            <a:r>
              <a:rPr lang="en-US" sz="3600" dirty="0" smtClean="0"/>
              <a:t>SAF Fault </a:t>
            </a:r>
            <a:r>
              <a:rPr lang="en-US" sz="3600" dirty="0"/>
              <a:t>Propagation Model</a:t>
            </a:r>
          </a:p>
        </p:txBody>
      </p:sp>
      <p:sp>
        <p:nvSpPr>
          <p:cNvPr id="116740" name="Rectangle 4"/>
          <p:cNvSpPr>
            <a:spLocks noChangeArrowheads="1"/>
          </p:cNvSpPr>
          <p:nvPr/>
        </p:nvSpPr>
        <p:spPr bwMode="auto">
          <a:xfrm>
            <a:off x="838200" y="1295400"/>
            <a:ext cx="7467600" cy="1754327"/>
          </a:xfrm>
          <a:prstGeom prst="rect">
            <a:avLst/>
          </a:prstGeom>
          <a:solidFill>
            <a:srgbClr val="A1E4FF"/>
          </a:solidFill>
          <a:ln w="9525">
            <a:noFill/>
            <a:miter lim="800000"/>
            <a:headEnd/>
            <a:tailEnd/>
          </a:ln>
          <a:effectLst/>
        </p:spPr>
        <p:txBody>
          <a:bodyPr>
            <a:prstTxWarp prst="textNoShape">
              <a:avLst/>
            </a:prstTxWarp>
            <a:spAutoFit/>
          </a:bodyPr>
          <a:lstStyle/>
          <a:p>
            <a:pPr eaLnBrk="1" hangingPunct="1"/>
            <a:r>
              <a:rPr lang="en-US" sz="1800" b="1" dirty="0">
                <a:solidFill>
                  <a:srgbClr val="000000"/>
                </a:solidFill>
                <a:latin typeface="Courier New" charset="0"/>
              </a:rPr>
              <a:t>source 	SAF 		FP arcs </a:t>
            </a:r>
          </a:p>
          <a:p>
            <a:pPr eaLnBrk="1" hangingPunct="1"/>
            <a:r>
              <a:rPr lang="en-US" sz="1800" b="1" dirty="0">
                <a:solidFill>
                  <a:srgbClr val="000000"/>
                </a:solidFill>
                <a:latin typeface="Courier New" charset="0"/>
              </a:rPr>
              <a:t>1 a=1; 	a</a:t>
            </a:r>
            <a:r>
              <a:rPr lang="en-US" sz="1800" b="1" baseline="-25000" dirty="0">
                <a:solidFill>
                  <a:srgbClr val="000000"/>
                </a:solidFill>
                <a:latin typeface="Courier New" charset="0"/>
              </a:rPr>
              <a:t>1</a:t>
            </a:r>
            <a:r>
              <a:rPr lang="en-US" sz="1800" b="1" dirty="0">
                <a:solidFill>
                  <a:srgbClr val="000000"/>
                </a:solidFill>
                <a:latin typeface="Courier New" charset="0"/>
              </a:rPr>
              <a:t>=1; 		(</a:t>
            </a:r>
            <a:r>
              <a:rPr lang="en-US" sz="1800" b="1" dirty="0">
                <a:solidFill>
                  <a:srgbClr val="000000"/>
                </a:solidFill>
                <a:latin typeface="ヒラギノ角ゴ Pro W3" charset="-128"/>
              </a:rPr>
              <a:t>∅</a:t>
            </a:r>
            <a:r>
              <a:rPr lang="en-US" sz="1800" b="1" dirty="0">
                <a:solidFill>
                  <a:srgbClr val="000000"/>
                </a:solidFill>
                <a:latin typeface="Courier New" charset="0"/>
              </a:rPr>
              <a:t>, a</a:t>
            </a:r>
            <a:r>
              <a:rPr lang="en-US" sz="1800" b="1" baseline="-25000" dirty="0">
                <a:solidFill>
                  <a:srgbClr val="000000"/>
                </a:solidFill>
                <a:latin typeface="Courier New" charset="0"/>
              </a:rPr>
              <a:t>1</a:t>
            </a:r>
            <a:r>
              <a:rPr lang="en-US" sz="1800" b="1" dirty="0">
                <a:solidFill>
                  <a:srgbClr val="000000"/>
                </a:solidFill>
                <a:latin typeface="Courier New" charset="0"/>
              </a:rPr>
              <a:t>) </a:t>
            </a:r>
          </a:p>
          <a:p>
            <a:pPr eaLnBrk="1" hangingPunct="1"/>
            <a:r>
              <a:rPr lang="en-US" sz="1800" b="1" dirty="0">
                <a:solidFill>
                  <a:srgbClr val="000000"/>
                </a:solidFill>
                <a:latin typeface="Courier New" charset="0"/>
              </a:rPr>
              <a:t>2 </a:t>
            </a:r>
            <a:r>
              <a:rPr lang="en-US" sz="1800" b="1" dirty="0" err="1">
                <a:solidFill>
                  <a:srgbClr val="000000"/>
                </a:solidFill>
                <a:latin typeface="Courier New" charset="0"/>
              </a:rPr>
              <a:t>b</a:t>
            </a:r>
            <a:r>
              <a:rPr lang="en-US" sz="1800" b="1" dirty="0">
                <a:solidFill>
                  <a:srgbClr val="000000"/>
                </a:solidFill>
                <a:latin typeface="Courier New" charset="0"/>
              </a:rPr>
              <a:t>=2; 	b</a:t>
            </a:r>
            <a:r>
              <a:rPr lang="en-US" sz="1800" b="1" baseline="-25000" dirty="0">
                <a:solidFill>
                  <a:srgbClr val="000000"/>
                </a:solidFill>
                <a:latin typeface="Courier New" charset="0"/>
              </a:rPr>
              <a:t>1</a:t>
            </a:r>
            <a:r>
              <a:rPr lang="en-US" sz="1800" b="1" dirty="0">
                <a:solidFill>
                  <a:srgbClr val="000000"/>
                </a:solidFill>
                <a:latin typeface="Courier New" charset="0"/>
              </a:rPr>
              <a:t>=2;		(</a:t>
            </a:r>
            <a:r>
              <a:rPr lang="en-US" sz="1800" b="1" dirty="0">
                <a:solidFill>
                  <a:srgbClr val="000000"/>
                </a:solidFill>
                <a:latin typeface="ヒラギノ角ゴ Pro W3" charset="-128"/>
              </a:rPr>
              <a:t>∅</a:t>
            </a:r>
            <a:r>
              <a:rPr lang="en-US" sz="1800" b="1" dirty="0">
                <a:solidFill>
                  <a:srgbClr val="000000"/>
                </a:solidFill>
                <a:latin typeface="Courier New" charset="0"/>
              </a:rPr>
              <a:t>, a</a:t>
            </a:r>
            <a:r>
              <a:rPr lang="en-US" sz="1800" b="1" baseline="-25000" dirty="0">
                <a:solidFill>
                  <a:srgbClr val="000000"/>
                </a:solidFill>
                <a:latin typeface="Courier New" charset="0"/>
              </a:rPr>
              <a:t>2</a:t>
            </a:r>
            <a:r>
              <a:rPr lang="en-US" sz="1800" b="1" dirty="0">
                <a:solidFill>
                  <a:srgbClr val="000000"/>
                </a:solidFill>
                <a:latin typeface="Courier New" charset="0"/>
              </a:rPr>
              <a:t>) </a:t>
            </a:r>
          </a:p>
          <a:p>
            <a:pPr eaLnBrk="1" hangingPunct="1"/>
            <a:r>
              <a:rPr lang="en-US" sz="1800" b="1" dirty="0">
                <a:solidFill>
                  <a:srgbClr val="000000"/>
                </a:solidFill>
                <a:latin typeface="Courier New" charset="0"/>
              </a:rPr>
              <a:t>3 a=</a:t>
            </a:r>
            <a:r>
              <a:rPr lang="en-US" sz="1800" b="1" dirty="0" err="1">
                <a:solidFill>
                  <a:srgbClr val="000000"/>
                </a:solidFill>
                <a:latin typeface="Courier New" charset="0"/>
              </a:rPr>
              <a:t>a+b</a:t>
            </a:r>
            <a:r>
              <a:rPr lang="en-US" sz="1800" b="1" dirty="0">
                <a:solidFill>
                  <a:srgbClr val="000000"/>
                </a:solidFill>
                <a:latin typeface="Courier New" charset="0"/>
              </a:rPr>
              <a:t>; 	a</a:t>
            </a:r>
            <a:r>
              <a:rPr lang="en-US" sz="1800" b="1" baseline="-25000" dirty="0">
                <a:solidFill>
                  <a:srgbClr val="000000"/>
                </a:solidFill>
                <a:latin typeface="Courier New" charset="0"/>
              </a:rPr>
              <a:t>2</a:t>
            </a:r>
            <a:r>
              <a:rPr lang="en-US" sz="1800" b="1" dirty="0">
                <a:solidFill>
                  <a:srgbClr val="000000"/>
                </a:solidFill>
                <a:latin typeface="Courier New" charset="0"/>
              </a:rPr>
              <a:t>=a</a:t>
            </a:r>
            <a:r>
              <a:rPr lang="en-US" sz="1800" b="1" baseline="-25000" dirty="0">
                <a:solidFill>
                  <a:srgbClr val="000000"/>
                </a:solidFill>
                <a:latin typeface="Courier New" charset="0"/>
              </a:rPr>
              <a:t>1</a:t>
            </a:r>
            <a:r>
              <a:rPr lang="en-US" sz="1800" b="1" dirty="0">
                <a:solidFill>
                  <a:srgbClr val="000000"/>
                </a:solidFill>
                <a:latin typeface="Courier New" charset="0"/>
              </a:rPr>
              <a:t>+b</a:t>
            </a:r>
            <a:r>
              <a:rPr lang="en-US" sz="1800" b="1" baseline="-25000" dirty="0">
                <a:solidFill>
                  <a:srgbClr val="000000"/>
                </a:solidFill>
                <a:latin typeface="Courier New" charset="0"/>
              </a:rPr>
              <a:t>1</a:t>
            </a:r>
            <a:r>
              <a:rPr lang="en-US" sz="1800" b="1" dirty="0">
                <a:solidFill>
                  <a:srgbClr val="000000"/>
                </a:solidFill>
                <a:latin typeface="Courier New" charset="0"/>
              </a:rPr>
              <a:t>;	(a</a:t>
            </a:r>
            <a:r>
              <a:rPr lang="en-US" sz="1800" b="1" baseline="-25000" dirty="0">
                <a:solidFill>
                  <a:srgbClr val="000000"/>
                </a:solidFill>
                <a:latin typeface="Courier New" charset="0"/>
              </a:rPr>
              <a:t>1</a:t>
            </a:r>
            <a:r>
              <a:rPr lang="en-US" sz="1800" b="1" dirty="0">
                <a:solidFill>
                  <a:srgbClr val="000000"/>
                </a:solidFill>
                <a:latin typeface="Courier New" charset="0"/>
              </a:rPr>
              <a:t>,a</a:t>
            </a:r>
            <a:r>
              <a:rPr lang="en-US" sz="1800" b="1" baseline="-25000" dirty="0">
                <a:solidFill>
                  <a:srgbClr val="000000"/>
                </a:solidFill>
                <a:latin typeface="Courier New" charset="0"/>
              </a:rPr>
              <a:t>2</a:t>
            </a:r>
            <a:r>
              <a:rPr lang="en-US" sz="1800" b="1" dirty="0">
                <a:solidFill>
                  <a:srgbClr val="000000"/>
                </a:solidFill>
                <a:latin typeface="Courier New" charset="0"/>
              </a:rPr>
              <a:t>),(b</a:t>
            </a:r>
            <a:r>
              <a:rPr lang="en-US" sz="1800" b="1" baseline="-25000" dirty="0">
                <a:solidFill>
                  <a:srgbClr val="000000"/>
                </a:solidFill>
                <a:latin typeface="Courier New" charset="0"/>
              </a:rPr>
              <a:t>1</a:t>
            </a:r>
            <a:r>
              <a:rPr lang="en-US" sz="1800" b="1" dirty="0">
                <a:solidFill>
                  <a:srgbClr val="000000"/>
                </a:solidFill>
                <a:latin typeface="Courier New" charset="0"/>
              </a:rPr>
              <a:t>,a</a:t>
            </a:r>
            <a:r>
              <a:rPr lang="en-US" sz="1800" b="1" baseline="-25000" dirty="0">
                <a:solidFill>
                  <a:srgbClr val="000000"/>
                </a:solidFill>
                <a:latin typeface="Courier New" charset="0"/>
              </a:rPr>
              <a:t>2</a:t>
            </a:r>
            <a:r>
              <a:rPr lang="en-US" sz="1800" b="1" dirty="0">
                <a:solidFill>
                  <a:srgbClr val="000000"/>
                </a:solidFill>
                <a:latin typeface="Courier New" charset="0"/>
              </a:rPr>
              <a:t>) </a:t>
            </a:r>
          </a:p>
          <a:p>
            <a:pPr eaLnBrk="1" hangingPunct="1"/>
            <a:r>
              <a:rPr lang="en-US" sz="1800" b="1" dirty="0">
                <a:solidFill>
                  <a:srgbClr val="000000"/>
                </a:solidFill>
                <a:latin typeface="Courier New" charset="0"/>
              </a:rPr>
              <a:t>4 </a:t>
            </a:r>
            <a:r>
              <a:rPr lang="en-US" sz="1800" b="1" dirty="0" err="1">
                <a:solidFill>
                  <a:srgbClr val="000000"/>
                </a:solidFill>
                <a:latin typeface="Courier New" charset="0"/>
              </a:rPr>
              <a:t>b</a:t>
            </a:r>
            <a:r>
              <a:rPr lang="en-US" sz="1800" b="1" dirty="0">
                <a:solidFill>
                  <a:srgbClr val="000000"/>
                </a:solidFill>
                <a:latin typeface="Courier New" charset="0"/>
              </a:rPr>
              <a:t>=</a:t>
            </a:r>
            <a:r>
              <a:rPr lang="en-US" sz="1800" b="1" dirty="0" err="1">
                <a:solidFill>
                  <a:srgbClr val="000000"/>
                </a:solidFill>
                <a:latin typeface="Courier New" charset="0"/>
              </a:rPr>
              <a:t>b</a:t>
            </a:r>
            <a:r>
              <a:rPr lang="en-US" sz="1800" b="1" dirty="0">
                <a:solidFill>
                  <a:srgbClr val="000000"/>
                </a:solidFill>
                <a:latin typeface="Courier New" charset="0"/>
              </a:rPr>
              <a:t>*</a:t>
            </a:r>
            <a:r>
              <a:rPr lang="en-US" sz="1800" b="1" dirty="0" err="1">
                <a:solidFill>
                  <a:srgbClr val="000000"/>
                </a:solidFill>
                <a:latin typeface="Courier New" charset="0"/>
              </a:rPr>
              <a:t>b</a:t>
            </a:r>
            <a:r>
              <a:rPr lang="en-US" sz="1800" b="1" dirty="0">
                <a:solidFill>
                  <a:srgbClr val="000000"/>
                </a:solidFill>
                <a:latin typeface="Courier New" charset="0"/>
              </a:rPr>
              <a:t>; 	b</a:t>
            </a:r>
            <a:r>
              <a:rPr lang="en-US" sz="1800" b="1" baseline="-25000" dirty="0">
                <a:solidFill>
                  <a:srgbClr val="000000"/>
                </a:solidFill>
                <a:latin typeface="Courier New" charset="0"/>
              </a:rPr>
              <a:t>2</a:t>
            </a:r>
            <a:r>
              <a:rPr lang="en-US" sz="1800" b="1" dirty="0">
                <a:solidFill>
                  <a:srgbClr val="000000"/>
                </a:solidFill>
                <a:latin typeface="Courier New" charset="0"/>
              </a:rPr>
              <a:t>=b</a:t>
            </a:r>
            <a:r>
              <a:rPr lang="en-US" sz="1800" b="1" baseline="-25000" dirty="0">
                <a:solidFill>
                  <a:srgbClr val="000000"/>
                </a:solidFill>
                <a:latin typeface="Courier New" charset="0"/>
              </a:rPr>
              <a:t>1</a:t>
            </a:r>
            <a:r>
              <a:rPr lang="en-US" sz="1800" b="1" dirty="0">
                <a:solidFill>
                  <a:srgbClr val="000000"/>
                </a:solidFill>
                <a:latin typeface="Courier New" charset="0"/>
              </a:rPr>
              <a:t>*2;	(b</a:t>
            </a:r>
            <a:r>
              <a:rPr lang="en-US" sz="1800" b="1" baseline="-25000" dirty="0">
                <a:solidFill>
                  <a:srgbClr val="000000"/>
                </a:solidFill>
                <a:latin typeface="Courier New" charset="0"/>
              </a:rPr>
              <a:t>1</a:t>
            </a:r>
            <a:r>
              <a:rPr lang="en-US" sz="1800" b="1" dirty="0">
                <a:solidFill>
                  <a:srgbClr val="000000"/>
                </a:solidFill>
                <a:latin typeface="Courier New" charset="0"/>
              </a:rPr>
              <a:t>,b</a:t>
            </a:r>
            <a:r>
              <a:rPr lang="en-US" sz="1800" b="1" baseline="-25000" dirty="0">
                <a:solidFill>
                  <a:srgbClr val="000000"/>
                </a:solidFill>
                <a:latin typeface="Courier New" charset="0"/>
              </a:rPr>
              <a:t>2</a:t>
            </a:r>
            <a:r>
              <a:rPr lang="en-US" sz="1800" b="1" dirty="0">
                <a:solidFill>
                  <a:srgbClr val="000000"/>
                </a:solidFill>
                <a:latin typeface="Courier New" charset="0"/>
              </a:rPr>
              <a:t>)</a:t>
            </a:r>
          </a:p>
          <a:p>
            <a:pPr eaLnBrk="1" hangingPunct="1"/>
            <a:r>
              <a:rPr lang="en-US" sz="1800" b="1" dirty="0">
                <a:solidFill>
                  <a:srgbClr val="000000"/>
                </a:solidFill>
                <a:latin typeface="Courier New" charset="0"/>
              </a:rPr>
              <a:t>5 </a:t>
            </a:r>
            <a:r>
              <a:rPr lang="en-US" sz="1800" b="1" dirty="0" err="1">
                <a:solidFill>
                  <a:srgbClr val="000000"/>
                </a:solidFill>
                <a:latin typeface="Courier New" charset="0"/>
              </a:rPr>
              <a:t>c</a:t>
            </a:r>
            <a:r>
              <a:rPr lang="en-US" sz="1800" b="1" dirty="0">
                <a:solidFill>
                  <a:srgbClr val="000000"/>
                </a:solidFill>
                <a:latin typeface="Courier New" charset="0"/>
              </a:rPr>
              <a:t>=a*</a:t>
            </a:r>
            <a:r>
              <a:rPr lang="en-US" sz="1800" b="1" dirty="0" err="1">
                <a:solidFill>
                  <a:srgbClr val="000000"/>
                </a:solidFill>
                <a:latin typeface="Courier New" charset="0"/>
              </a:rPr>
              <a:t>b</a:t>
            </a:r>
            <a:r>
              <a:rPr lang="en-US" sz="1800" b="1" dirty="0">
                <a:solidFill>
                  <a:srgbClr val="000000"/>
                </a:solidFill>
                <a:latin typeface="Courier New" charset="0"/>
              </a:rPr>
              <a:t>; 	c</a:t>
            </a:r>
            <a:r>
              <a:rPr lang="en-US" sz="1800" b="1" baseline="-25000" dirty="0">
                <a:solidFill>
                  <a:srgbClr val="000000"/>
                </a:solidFill>
                <a:latin typeface="Courier New" charset="0"/>
              </a:rPr>
              <a:t>1</a:t>
            </a:r>
            <a:r>
              <a:rPr lang="en-US" sz="1800" b="1" dirty="0">
                <a:solidFill>
                  <a:srgbClr val="000000"/>
                </a:solidFill>
                <a:latin typeface="Courier New" charset="0"/>
              </a:rPr>
              <a:t>=a</a:t>
            </a:r>
            <a:r>
              <a:rPr lang="en-US" sz="1800" b="1" baseline="-25000" dirty="0">
                <a:solidFill>
                  <a:srgbClr val="000000"/>
                </a:solidFill>
                <a:latin typeface="Courier New" charset="0"/>
              </a:rPr>
              <a:t>2</a:t>
            </a:r>
            <a:r>
              <a:rPr lang="en-US" sz="1800" b="1" dirty="0">
                <a:solidFill>
                  <a:srgbClr val="000000"/>
                </a:solidFill>
                <a:latin typeface="Courier New" charset="0"/>
              </a:rPr>
              <a:t>*b</a:t>
            </a:r>
            <a:r>
              <a:rPr lang="en-US" sz="1800" b="1" baseline="-25000" dirty="0">
                <a:solidFill>
                  <a:srgbClr val="000000"/>
                </a:solidFill>
                <a:latin typeface="Courier New" charset="0"/>
              </a:rPr>
              <a:t>2</a:t>
            </a:r>
            <a:r>
              <a:rPr lang="en-US" sz="1800" b="1" dirty="0">
                <a:solidFill>
                  <a:srgbClr val="000000"/>
                </a:solidFill>
                <a:latin typeface="Courier New" charset="0"/>
              </a:rPr>
              <a:t>;	(a</a:t>
            </a:r>
            <a:r>
              <a:rPr lang="en-US" sz="1800" b="1" baseline="-25000" dirty="0">
                <a:solidFill>
                  <a:srgbClr val="000000"/>
                </a:solidFill>
                <a:latin typeface="Courier New" charset="0"/>
              </a:rPr>
              <a:t>2</a:t>
            </a:r>
            <a:r>
              <a:rPr lang="en-US" sz="1800" b="1" dirty="0">
                <a:solidFill>
                  <a:srgbClr val="000000"/>
                </a:solidFill>
                <a:latin typeface="Courier New" charset="0"/>
              </a:rPr>
              <a:t>,c</a:t>
            </a:r>
            <a:r>
              <a:rPr lang="en-US" sz="1800" b="1" baseline="-25000" dirty="0">
                <a:solidFill>
                  <a:srgbClr val="000000"/>
                </a:solidFill>
                <a:latin typeface="Courier New" charset="0"/>
              </a:rPr>
              <a:t>1</a:t>
            </a:r>
            <a:r>
              <a:rPr lang="en-US" sz="1800" b="1" dirty="0">
                <a:solidFill>
                  <a:srgbClr val="000000"/>
                </a:solidFill>
                <a:latin typeface="Courier New" charset="0"/>
              </a:rPr>
              <a:t>),(b</a:t>
            </a:r>
            <a:r>
              <a:rPr lang="en-US" sz="1800" b="1" baseline="-25000" dirty="0">
                <a:solidFill>
                  <a:srgbClr val="000000"/>
                </a:solidFill>
                <a:latin typeface="Courier New" charset="0"/>
              </a:rPr>
              <a:t>2</a:t>
            </a:r>
            <a:r>
              <a:rPr lang="en-US" sz="1800" b="1" dirty="0">
                <a:solidFill>
                  <a:srgbClr val="000000"/>
                </a:solidFill>
                <a:latin typeface="Courier New" charset="0"/>
              </a:rPr>
              <a:t>,c</a:t>
            </a:r>
            <a:r>
              <a:rPr lang="en-US" sz="1800" b="1" baseline="-25000" dirty="0">
                <a:solidFill>
                  <a:srgbClr val="000000"/>
                </a:solidFill>
                <a:latin typeface="Courier New" charset="0"/>
              </a:rPr>
              <a:t>1</a:t>
            </a:r>
            <a:r>
              <a:rPr lang="en-US" sz="1800" b="1" dirty="0">
                <a:solidFill>
                  <a:srgbClr val="000000"/>
                </a:solidFill>
                <a:latin typeface="Courier New" charset="0"/>
              </a:rPr>
              <a:t>) </a:t>
            </a:r>
          </a:p>
        </p:txBody>
      </p:sp>
      <p:pic>
        <p:nvPicPr>
          <p:cNvPr id="116746" name="Picture 10" descr="Propagation1"/>
          <p:cNvPicPr>
            <a:picLocks noChangeAspect="1" noChangeArrowheads="1"/>
          </p:cNvPicPr>
          <p:nvPr/>
        </p:nvPicPr>
        <p:blipFill>
          <a:blip r:embed="rId3"/>
          <a:srcRect/>
          <a:stretch>
            <a:fillRect/>
          </a:stretch>
        </p:blipFill>
        <p:spPr bwMode="auto">
          <a:xfrm>
            <a:off x="838200" y="3200400"/>
            <a:ext cx="6267450" cy="277812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4"/>
          <p:cNvSpPr>
            <a:spLocks noGrp="1"/>
          </p:cNvSpPr>
          <p:nvPr>
            <p:ph type="sldNum" sz="quarter" idx="4294967295"/>
          </p:nvPr>
        </p:nvSpPr>
        <p:spPr>
          <a:xfrm>
            <a:off x="8686800" y="6400800"/>
            <a:ext cx="457200" cy="457200"/>
          </a:xfrm>
          <a:prstGeom prst="rect">
            <a:avLst/>
          </a:prstGeom>
        </p:spPr>
        <p:txBody>
          <a:bodyPr/>
          <a:lstStyle/>
          <a:p>
            <a:fld id="{A07DCC88-0B4B-644D-A63F-33F76E7F3A8C}" type="slidenum">
              <a:rPr lang="en-US" sz="1600"/>
              <a:pPr/>
              <a:t>14</a:t>
            </a:fld>
            <a:endParaRPr lang="en-US" sz="1600" dirty="0"/>
          </a:p>
        </p:txBody>
      </p:sp>
      <p:sp>
        <p:nvSpPr>
          <p:cNvPr id="117762" name="Rectangle 2"/>
          <p:cNvSpPr>
            <a:spLocks noGrp="1" noChangeArrowheads="1"/>
          </p:cNvSpPr>
          <p:nvPr>
            <p:ph type="title"/>
          </p:nvPr>
        </p:nvSpPr>
        <p:spPr>
          <a:xfrm>
            <a:off x="1524000" y="152400"/>
            <a:ext cx="7010400" cy="1527175"/>
          </a:xfrm>
        </p:spPr>
        <p:txBody>
          <a:bodyPr/>
          <a:lstStyle/>
          <a:p>
            <a:r>
              <a:rPr lang="en-US" sz="3800"/>
              <a:t>Conditions - example</a:t>
            </a:r>
          </a:p>
        </p:txBody>
      </p:sp>
      <p:pic>
        <p:nvPicPr>
          <p:cNvPr id="117764" name="Picture 4" descr="condition"/>
          <p:cNvPicPr>
            <a:picLocks noChangeAspect="1" noChangeArrowheads="1"/>
          </p:cNvPicPr>
          <p:nvPr/>
        </p:nvPicPr>
        <p:blipFill>
          <a:blip r:embed="rId3"/>
          <a:srcRect/>
          <a:stretch>
            <a:fillRect/>
          </a:stretch>
        </p:blipFill>
        <p:spPr bwMode="auto">
          <a:xfrm>
            <a:off x="914400" y="3962400"/>
            <a:ext cx="7620000" cy="2190750"/>
          </a:xfrm>
          <a:prstGeom prst="rect">
            <a:avLst/>
          </a:prstGeom>
          <a:noFill/>
        </p:spPr>
      </p:pic>
      <p:pic>
        <p:nvPicPr>
          <p:cNvPr id="117767" name="Picture 7" descr="condition_text"/>
          <p:cNvPicPr>
            <a:picLocks noChangeAspect="1" noChangeArrowheads="1"/>
          </p:cNvPicPr>
          <p:nvPr/>
        </p:nvPicPr>
        <p:blipFill>
          <a:blip r:embed="rId4"/>
          <a:srcRect/>
          <a:stretch>
            <a:fillRect/>
          </a:stretch>
        </p:blipFill>
        <p:spPr bwMode="auto">
          <a:xfrm>
            <a:off x="914400" y="1447801"/>
            <a:ext cx="6400800" cy="2209800"/>
          </a:xfrm>
          <a:prstGeom prst="rect">
            <a:avLst/>
          </a:prstGeom>
          <a:solidFill>
            <a:srgbClr val="A1E4FF"/>
          </a:solidFill>
        </p:spPr>
      </p:pic>
      <p:sp>
        <p:nvSpPr>
          <p:cNvPr id="117768" name="Rectangle 8"/>
          <p:cNvSpPr>
            <a:spLocks noChangeArrowheads="1"/>
          </p:cNvSpPr>
          <p:nvPr/>
        </p:nvSpPr>
        <p:spPr bwMode="auto">
          <a:xfrm>
            <a:off x="4495800" y="4038600"/>
            <a:ext cx="1981200" cy="2057400"/>
          </a:xfrm>
          <a:prstGeom prst="rect">
            <a:avLst/>
          </a:prstGeom>
          <a:noFill/>
          <a:ln w="19050">
            <a:solidFill>
              <a:srgbClr val="FF0066"/>
            </a:solidFill>
            <a:miter lim="800000"/>
            <a:headEnd/>
            <a:tailEnd/>
          </a:ln>
          <a:effectLst/>
        </p:spPr>
        <p:txBody>
          <a:bodyPr wrap="none" anchor="ctr">
            <a:prstTxWarp prst="textNoShape">
              <a:avLst/>
            </a:prstTxWarp>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7768"/>
                                        </p:tgtEl>
                                        <p:attrNameLst>
                                          <p:attrName>style.visibility</p:attrName>
                                        </p:attrNameLst>
                                      </p:cBhvr>
                                      <p:to>
                                        <p:strVal val="visible"/>
                                      </p:to>
                                    </p:set>
                                    <p:animEffect transition="in" filter="dissolve">
                                      <p:cBhvr>
                                        <p:cTn id="7" dur="500"/>
                                        <p:tgtEl>
                                          <p:spTgt spid="1177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8"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structures</a:t>
            </a:r>
            <a:endParaRPr lang="en-GB" dirty="0"/>
          </a:p>
        </p:txBody>
      </p:sp>
      <p:sp>
        <p:nvSpPr>
          <p:cNvPr id="3" name="Content Placeholder 2"/>
          <p:cNvSpPr>
            <a:spLocks noGrp="1"/>
          </p:cNvSpPr>
          <p:nvPr>
            <p:ph idx="1"/>
          </p:nvPr>
        </p:nvSpPr>
        <p:spPr/>
        <p:txBody>
          <a:bodyPr/>
          <a:lstStyle/>
          <a:p>
            <a:r>
              <a:rPr lang="en-GB" sz="2800" dirty="0" smtClean="0"/>
              <a:t>For some applications we can avoid complex </a:t>
            </a:r>
            <a:r>
              <a:rPr lang="en-GB" sz="2800" dirty="0" err="1" smtClean="0"/>
              <a:t>datastructures</a:t>
            </a:r>
            <a:r>
              <a:rPr lang="en-GB" sz="2800" dirty="0" smtClean="0"/>
              <a:t>:</a:t>
            </a:r>
          </a:p>
          <a:p>
            <a:pPr lvl="1"/>
            <a:r>
              <a:rPr lang="en-US" sz="2400" dirty="0" smtClean="0"/>
              <a:t>E</a:t>
            </a:r>
            <a:r>
              <a:rPr lang="en-GB" sz="2400" dirty="0" err="1" smtClean="0"/>
              <a:t>g</a:t>
            </a:r>
            <a:r>
              <a:rPr lang="en-GB" sz="2400" dirty="0" smtClean="0"/>
              <a:t>. Embedded systems (e.g. MISRA C)</a:t>
            </a:r>
          </a:p>
          <a:p>
            <a:pPr lvl="1"/>
            <a:r>
              <a:rPr lang="en-US" sz="2400" dirty="0" smtClean="0"/>
              <a:t>Some </a:t>
            </a:r>
            <a:r>
              <a:rPr lang="en-US" sz="2400" dirty="0" err="1" smtClean="0"/>
              <a:t>s</a:t>
            </a:r>
            <a:r>
              <a:rPr lang="en-GB" sz="2400" dirty="0" err="1" smtClean="0"/>
              <a:t>cripting</a:t>
            </a:r>
            <a:r>
              <a:rPr lang="en-GB" sz="2400" dirty="0" smtClean="0"/>
              <a:t> languages</a:t>
            </a:r>
          </a:p>
          <a:p>
            <a:r>
              <a:rPr lang="en-GB" sz="2800" dirty="0" smtClean="0"/>
              <a:t>Aliasing</a:t>
            </a:r>
          </a:p>
          <a:p>
            <a:r>
              <a:rPr lang="en-US" sz="2800" dirty="0" smtClean="0"/>
              <a:t>M</a:t>
            </a:r>
            <a:r>
              <a:rPr lang="en-GB" sz="2800" dirty="0" err="1" smtClean="0"/>
              <a:t>odule</a:t>
            </a:r>
            <a:r>
              <a:rPr lang="en-GB" sz="2800" dirty="0" smtClean="0"/>
              <a:t> side effects </a:t>
            </a:r>
          </a:p>
          <a:p>
            <a:r>
              <a:rPr lang="en-GB" sz="2800" dirty="0" smtClean="0"/>
              <a:t>Abstract shape graphs</a:t>
            </a:r>
            <a:endParaRPr lang="en-GB" sz="2800" dirty="0"/>
          </a:p>
        </p:txBody>
      </p:sp>
      <p:sp>
        <p:nvSpPr>
          <p:cNvPr id="4" name="Slide Number Placeholder 3"/>
          <p:cNvSpPr>
            <a:spLocks noGrp="1"/>
          </p:cNvSpPr>
          <p:nvPr>
            <p:ph type="sldNum" sz="quarter" idx="10"/>
          </p:nvPr>
        </p:nvSpPr>
        <p:spPr/>
        <p:txBody>
          <a:bodyPr/>
          <a:lstStyle/>
          <a:p>
            <a:fld id="{6F448A6D-77BC-7643-8FC7-7681B8B259F8}" type="slidenum">
              <a:rPr lang="en-GB" smtClean="0"/>
              <a:pPr/>
              <a:t>15</a:t>
            </a:fld>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Abstract shape graphs</a:t>
            </a:r>
            <a:endParaRPr lang="en-GB" dirty="0"/>
          </a:p>
        </p:txBody>
      </p:sp>
      <p:sp>
        <p:nvSpPr>
          <p:cNvPr id="4" name="Slide Number Placeholder 3"/>
          <p:cNvSpPr>
            <a:spLocks noGrp="1"/>
          </p:cNvSpPr>
          <p:nvPr>
            <p:ph type="sldNum" sz="quarter" idx="10"/>
          </p:nvPr>
        </p:nvSpPr>
        <p:spPr/>
        <p:txBody>
          <a:bodyPr/>
          <a:lstStyle/>
          <a:p>
            <a:fld id="{6F448A6D-77BC-7643-8FC7-7681B8B259F8}" type="slidenum">
              <a:rPr lang="en-GB" smtClean="0"/>
              <a:pPr/>
              <a:t>16</a:t>
            </a:fld>
            <a:endParaRPr lang="en-GB"/>
          </a:p>
        </p:txBody>
      </p:sp>
      <p:pic>
        <p:nvPicPr>
          <p:cNvPr id="7" name="Picture 6" descr="shape_graphs.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29126" y="1219200"/>
            <a:ext cx="8117306" cy="4819650"/>
          </a:xfrm>
          <a:prstGeom prst="rect">
            <a:avLst/>
          </a:prstGeom>
        </p:spPr>
      </p:pic>
      <p:sp>
        <p:nvSpPr>
          <p:cNvPr id="6" name="Content Placeholder 5"/>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50571" y="174155"/>
            <a:ext cx="7151716" cy="734096"/>
          </a:xfrm>
        </p:spPr>
        <p:txBody>
          <a:bodyPr/>
          <a:lstStyle/>
          <a:p>
            <a:endParaRPr lang="en-GB" dirty="0"/>
          </a:p>
        </p:txBody>
      </p:sp>
      <p:sp>
        <p:nvSpPr>
          <p:cNvPr id="3" name="Content Placeholder 2"/>
          <p:cNvSpPr>
            <a:spLocks noGrp="1"/>
          </p:cNvSpPr>
          <p:nvPr>
            <p:ph idx="1"/>
          </p:nvPr>
        </p:nvSpPr>
        <p:spPr>
          <a:xfrm>
            <a:off x="144087" y="222450"/>
            <a:ext cx="8839200" cy="5873549"/>
          </a:xfrm>
          <a:solidFill>
            <a:srgbClr val="A1E4FF"/>
          </a:solidFill>
        </p:spPr>
        <p:txBody>
          <a:bodyPr/>
          <a:lstStyle/>
          <a:p>
            <a:endParaRPr lang="en-GB" dirty="0"/>
          </a:p>
        </p:txBody>
      </p:sp>
      <p:sp>
        <p:nvSpPr>
          <p:cNvPr id="4" name="Slide Number Placeholder 3"/>
          <p:cNvSpPr>
            <a:spLocks noGrp="1"/>
          </p:cNvSpPr>
          <p:nvPr>
            <p:ph type="sldNum" sz="quarter" idx="10"/>
          </p:nvPr>
        </p:nvSpPr>
        <p:spPr/>
        <p:txBody>
          <a:bodyPr/>
          <a:lstStyle/>
          <a:p>
            <a:fld id="{6F448A6D-77BC-7643-8FC7-7681B8B259F8}" type="slidenum">
              <a:rPr lang="en-GB" smtClean="0"/>
              <a:pPr/>
              <a:t>17</a:t>
            </a:fld>
            <a:endParaRPr lang="en-GB"/>
          </a:p>
        </p:txBody>
      </p:sp>
      <p:graphicFrame>
        <p:nvGraphicFramePr>
          <p:cNvPr id="6" name="Group 104"/>
          <p:cNvGraphicFramePr>
            <a:graphicFrameLocks/>
          </p:cNvGraphicFramePr>
          <p:nvPr/>
        </p:nvGraphicFramePr>
        <p:xfrm>
          <a:off x="228600" y="304800"/>
          <a:ext cx="8678487" cy="5747108"/>
        </p:xfrm>
        <a:graphic>
          <a:graphicData uri="http://schemas.openxmlformats.org/drawingml/2006/table">
            <a:tbl>
              <a:tblPr/>
              <a:tblGrid>
                <a:gridCol w="2973185"/>
                <a:gridCol w="3535680"/>
                <a:gridCol w="2169622"/>
              </a:tblGrid>
              <a:tr h="2936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2"/>
                          </a:solidFill>
                          <a:effectLst/>
                          <a:latin typeface="Arial" charset="0"/>
                          <a:ea typeface="Arial" charset="0"/>
                          <a:cs typeface="Arial" charset="0"/>
                        </a:rPr>
                        <a:t>S U M M A R Y</a:t>
                      </a:r>
                      <a:endParaRPr kumimoji="0" lang="en-US" sz="1200" b="0" i="0" u="none" strike="noStrike" cap="none" normalizeH="0" baseline="0" dirty="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2"/>
                          </a:solidFill>
                          <a:effectLst/>
                          <a:latin typeface="Arial" charset="0"/>
                          <a:ea typeface="Arial" charset="0"/>
                          <a:cs typeface="Arial" charset="0"/>
                        </a:rPr>
                        <a:t> </a:t>
                      </a:r>
                      <a:endParaRPr kumimoji="0" lang="en-US" sz="1200" b="0" i="0" u="none" strike="noStrike" cap="none" normalizeH="0" baseline="0" dirty="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2"/>
                          </a:solidFill>
                          <a:effectLst/>
                          <a:latin typeface="Arial" charset="0"/>
                          <a:ea typeface="Arial" charset="0"/>
                          <a:cs typeface="Arial" charset="0"/>
                        </a:rPr>
                        <a:t> </a:t>
                      </a:r>
                      <a:endParaRPr kumimoji="0" lang="en-US" sz="1200" b="0" i="0" u="none" strike="noStrike" cap="none" normalizeH="0" baseline="0" dirty="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6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2"/>
                          </a:solidFill>
                          <a:effectLst/>
                          <a:latin typeface="Arial" charset="0"/>
                          <a:ea typeface="Arial" charset="0"/>
                          <a:cs typeface="Arial" charset="0"/>
                        </a:rPr>
                        <a:t>Blocks</a:t>
                      </a:r>
                      <a:endParaRPr kumimoji="0" lang="en-US" sz="1200" b="0" i="0" u="none" strike="noStrike" cap="none" normalizeH="0" baseline="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2"/>
                          </a:solidFill>
                          <a:effectLst/>
                          <a:latin typeface="Arial" charset="0"/>
                          <a:ea typeface="Arial" charset="0"/>
                          <a:cs typeface="Arial" charset="0"/>
                        </a:rPr>
                        <a:t>Faults</a:t>
                      </a:r>
                      <a:endParaRPr kumimoji="0" lang="en-US" sz="1200" b="0" i="0" u="none" strike="noStrike" cap="none" normalizeH="0" baseline="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2"/>
                          </a:solidFill>
                          <a:effectLst/>
                          <a:latin typeface="Arial" charset="0"/>
                          <a:ea typeface="Arial" charset="0"/>
                          <a:cs typeface="Arial" charset="0"/>
                        </a:rPr>
                        <a:t>Failure </a:t>
                      </a:r>
                      <a:r>
                        <a:rPr kumimoji="0" lang="en-US" sz="1200" b="0" i="0" u="none" strike="noStrike" cap="none" normalizeH="0" baseline="0" dirty="0" smtClean="0">
                          <a:ln>
                            <a:noFill/>
                          </a:ln>
                          <a:solidFill>
                            <a:schemeClr val="tx2"/>
                          </a:solidFill>
                          <a:effectLst/>
                          <a:latin typeface="Arial" charset="0"/>
                          <a:ea typeface="Arial" charset="0"/>
                          <a:cs typeface="Arial" charset="0"/>
                        </a:rPr>
                        <a:t>Mode </a:t>
                      </a:r>
                      <a:endParaRPr kumimoji="0" lang="en-US" sz="1200" b="0" i="0" u="none" strike="noStrike" cap="none" normalizeH="0" baseline="0" dirty="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466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Arial" charset="0"/>
                          <a:ea typeface="Arial" charset="0"/>
                          <a:cs typeface="Arial" charset="0"/>
                        </a:rPr>
                        <a:t>#</a:t>
                      </a:r>
                      <a:r>
                        <a:rPr kumimoji="0" lang="en-US" sz="1200" b="1" i="0" u="none" strike="noStrike" cap="none" normalizeH="0" baseline="0" dirty="0">
                          <a:ln>
                            <a:noFill/>
                          </a:ln>
                          <a:solidFill>
                            <a:schemeClr val="tx2"/>
                          </a:solidFill>
                          <a:effectLst/>
                          <a:latin typeface="Arial" charset="0"/>
                          <a:ea typeface="Arial" charset="0"/>
                          <a:cs typeface="Arial" charset="0"/>
                        </a:rPr>
                        <a:t>S1'class Expenses{}' , #S4'Expenses(...){...}' , #</a:t>
                      </a:r>
                      <a:r>
                        <a:rPr kumimoji="0" lang="en-US" sz="1200" b="1" i="0" u="none" strike="noStrike" cap="none" normalizeH="0" baseline="0" dirty="0">
                          <a:ln>
                            <a:noFill/>
                          </a:ln>
                          <a:solidFill>
                            <a:srgbClr val="0000FF"/>
                          </a:solidFill>
                          <a:effectLst/>
                          <a:latin typeface="Arial" charset="0"/>
                          <a:ea typeface="Arial" charset="0"/>
                          <a:cs typeface="Arial" charset="0"/>
                        </a:rPr>
                        <a:t>S19'calculateMileage(...){...}</a:t>
                      </a:r>
                      <a:r>
                        <a:rPr kumimoji="0" lang="en-US" sz="1200" b="1" i="0" u="none" strike="noStrike" cap="none" normalizeH="0" baseline="0" dirty="0">
                          <a:ln>
                            <a:noFill/>
                          </a:ln>
                          <a:solidFill>
                            <a:schemeClr val="tx2"/>
                          </a:solidFill>
                          <a:effectLst/>
                          <a:latin typeface="Arial" charset="0"/>
                          <a:ea typeface="Arial" charset="0"/>
                          <a:cs typeface="Arial" charset="0"/>
                        </a:rPr>
                        <a:t>' , #S30'findExpenseTotal(...){...}' , #</a:t>
                      </a:r>
                      <a:r>
                        <a:rPr kumimoji="0" lang="en-US" sz="1200" b="1" i="0" u="none" strike="noStrike" cap="none" normalizeH="0" baseline="0" dirty="0">
                          <a:ln>
                            <a:noFill/>
                          </a:ln>
                          <a:solidFill>
                            <a:srgbClr val="078A01"/>
                          </a:solidFill>
                          <a:effectLst/>
                          <a:latin typeface="Arial" charset="0"/>
                          <a:ea typeface="Arial" charset="0"/>
                          <a:cs typeface="Arial" charset="0"/>
                        </a:rPr>
                        <a:t>S39'printCheque(...){...}</a:t>
                      </a:r>
                      <a:r>
                        <a:rPr kumimoji="0" lang="en-US" sz="1200" b="1" i="0" u="none" strike="noStrike" cap="none" normalizeH="0" baseline="0" dirty="0">
                          <a:ln>
                            <a:noFill/>
                          </a:ln>
                          <a:solidFill>
                            <a:schemeClr val="tx2"/>
                          </a:solidFill>
                          <a:effectLst/>
                          <a:latin typeface="Arial" charset="0"/>
                          <a:ea typeface="Arial" charset="0"/>
                          <a:cs typeface="Arial" charset="0"/>
                        </a:rPr>
                        <a:t>' , #</a:t>
                      </a:r>
                      <a:r>
                        <a:rPr kumimoji="0" lang="en-US" sz="1200" b="1" i="0" u="none" strike="noStrike" cap="none" normalizeH="0" baseline="0" dirty="0">
                          <a:ln>
                            <a:noFill/>
                          </a:ln>
                          <a:solidFill>
                            <a:srgbClr val="A85701"/>
                          </a:solidFill>
                          <a:effectLst/>
                          <a:latin typeface="Arial" charset="0"/>
                          <a:ea typeface="Arial" charset="0"/>
                          <a:cs typeface="Arial" charset="0"/>
                        </a:rPr>
                        <a:t>S53'display(...){...}</a:t>
                      </a:r>
                      <a:r>
                        <a:rPr kumimoji="0" lang="en-US" sz="1200" b="1" i="0" u="none" strike="noStrike" cap="none" normalizeH="0" baseline="0" dirty="0">
                          <a:ln>
                            <a:noFill/>
                          </a:ln>
                          <a:solidFill>
                            <a:schemeClr val="tx2"/>
                          </a:solidFill>
                          <a:effectLst/>
                          <a:latin typeface="Arial" charset="0"/>
                          <a:ea typeface="Arial" charset="0"/>
                          <a:cs typeface="Arial" charset="0"/>
                        </a:rPr>
                        <a:t>' ]</a:t>
                      </a:r>
                      <a:endParaRPr kumimoji="0" lang="en-US" sz="1200" b="1" i="0" u="none" strike="noStrike" cap="none" normalizeH="0" baseline="0" dirty="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Arial" charset="0"/>
                          <a:ea typeface="Arial" charset="0"/>
                          <a:cs typeface="Arial" charset="0"/>
                        </a:rPr>
                        <a:t>#</a:t>
                      </a:r>
                      <a:r>
                        <a:rPr kumimoji="0" lang="en-US" sz="1200" b="1" i="0" u="none" strike="noStrike" cap="none" normalizeH="0" baseline="0" dirty="0">
                          <a:ln>
                            <a:noFill/>
                          </a:ln>
                          <a:solidFill>
                            <a:schemeClr val="tx2"/>
                          </a:solidFill>
                          <a:effectLst/>
                          <a:latin typeface="Arial" charset="0"/>
                          <a:ea typeface="Arial" charset="0"/>
                          <a:cs typeface="Arial" charset="0"/>
                        </a:rPr>
                        <a:t>V1'RATEA' , #V2'RATEB' , #V3'expense_cost' , #V4'milage_cost' , #V5'employee_no'</a:t>
                      </a:r>
                      <a:r>
                        <a:rPr kumimoji="0" lang="en-US" sz="1200" b="1" i="0" u="none" strike="noStrike" cap="none" normalizeH="0" baseline="0" dirty="0">
                          <a:ln>
                            <a:noFill/>
                          </a:ln>
                          <a:solidFill>
                            <a:srgbClr val="005532"/>
                          </a:solidFill>
                          <a:effectLst/>
                          <a:latin typeface="Arial" charset="0"/>
                          <a:ea typeface="Arial" charset="0"/>
                          <a:cs typeface="Arial" charset="0"/>
                        </a:rPr>
                        <a:t> ,</a:t>
                      </a:r>
                      <a:r>
                        <a:rPr kumimoji="0" lang="en-US" sz="1200" b="1" i="0" u="none" strike="noStrike" cap="none" normalizeH="0" baseline="0" dirty="0">
                          <a:ln>
                            <a:noFill/>
                          </a:ln>
                          <a:solidFill>
                            <a:schemeClr val="tx2"/>
                          </a:solidFill>
                          <a:effectLst/>
                          <a:latin typeface="Arial" charset="0"/>
                          <a:ea typeface="Arial" charset="0"/>
                          <a:cs typeface="Arial" charset="0"/>
                        </a:rPr>
                        <a:t> </a:t>
                      </a:r>
                      <a:r>
                        <a:rPr kumimoji="0" lang="en-US" sz="1200" b="1" i="0" u="none" strike="noStrike" cap="none" normalizeH="0" baseline="0" dirty="0">
                          <a:ln>
                            <a:noFill/>
                          </a:ln>
                          <a:solidFill>
                            <a:srgbClr val="0000FF"/>
                          </a:solidFill>
                          <a:effectLst/>
                          <a:latin typeface="Arial" charset="0"/>
                          <a:ea typeface="Arial" charset="0"/>
                          <a:cs typeface="Arial" charset="0"/>
                        </a:rPr>
                        <a:t>#V32'ar'</a:t>
                      </a:r>
                      <a:r>
                        <a:rPr kumimoji="0" lang="en-US" sz="1200" b="1" i="0" u="none" strike="noStrike" cap="none" normalizeH="0" baseline="0" dirty="0">
                          <a:ln>
                            <a:noFill/>
                          </a:ln>
                          <a:solidFill>
                            <a:schemeClr val="tx2"/>
                          </a:solidFill>
                          <a:effectLst/>
                          <a:latin typeface="Arial" charset="0"/>
                          <a:ea typeface="Arial" charset="0"/>
                          <a:cs typeface="Arial" charset="0"/>
                        </a:rPr>
                        <a:t> ,, #</a:t>
                      </a:r>
                      <a:r>
                        <a:rPr kumimoji="0" lang="en-US" sz="1200" b="1" i="0" u="none" strike="noStrike" cap="none" normalizeH="0" baseline="0" dirty="0">
                          <a:ln>
                            <a:noFill/>
                          </a:ln>
                          <a:solidFill>
                            <a:srgbClr val="078A01"/>
                          </a:solidFill>
                          <a:effectLst/>
                          <a:latin typeface="Arial" charset="0"/>
                          <a:ea typeface="Arial" charset="0"/>
                          <a:cs typeface="Arial" charset="0"/>
                        </a:rPr>
                        <a:t>V59'comment'</a:t>
                      </a:r>
                      <a:r>
                        <a:rPr kumimoji="0" lang="en-US" sz="1200" b="1" i="0" u="none" strike="noStrike" cap="none" normalizeH="0" baseline="0" dirty="0">
                          <a:ln>
                            <a:noFill/>
                          </a:ln>
                          <a:solidFill>
                            <a:schemeClr val="tx2"/>
                          </a:solidFill>
                          <a:effectLst/>
                          <a:latin typeface="Arial" charset="0"/>
                          <a:ea typeface="Arial" charset="0"/>
                          <a:cs typeface="Arial" charset="0"/>
                        </a:rPr>
                        <a:t> , </a:t>
                      </a:r>
                      <a:r>
                        <a:rPr kumimoji="0" lang="en-US" sz="1200" b="1" i="0" u="none" strike="noStrike" cap="none" normalizeH="0" baseline="0" dirty="0">
                          <a:ln>
                            <a:noFill/>
                          </a:ln>
                          <a:solidFill>
                            <a:srgbClr val="A85701"/>
                          </a:solidFill>
                          <a:effectLst/>
                          <a:latin typeface="Arial" charset="0"/>
                          <a:ea typeface="Arial" charset="0"/>
                          <a:cs typeface="Arial" charset="0"/>
                        </a:rPr>
                        <a:t>#V74'prompt'</a:t>
                      </a:r>
                      <a:r>
                        <a:rPr kumimoji="0" lang="en-US" sz="1200" b="1" i="0" u="none" strike="noStrike" cap="none" normalizeH="0" baseline="0" dirty="0">
                          <a:ln>
                            <a:noFill/>
                          </a:ln>
                          <a:solidFill>
                            <a:schemeClr val="tx2"/>
                          </a:solidFill>
                          <a:effectLst/>
                          <a:latin typeface="Arial" charset="0"/>
                          <a:ea typeface="Arial" charset="0"/>
                          <a:cs typeface="Arial" charset="0"/>
                        </a:rPr>
                        <a:t> , </a:t>
                      </a:r>
                      <a:r>
                        <a:rPr kumimoji="0" lang="en-US" sz="1200" b="1" i="0" u="none" strike="noStrike" cap="none" normalizeH="0" baseline="0" dirty="0">
                          <a:ln>
                            <a:noFill/>
                          </a:ln>
                          <a:solidFill>
                            <a:srgbClr val="A85701"/>
                          </a:solidFill>
                          <a:effectLst/>
                          <a:latin typeface="Arial" charset="0"/>
                          <a:ea typeface="Arial" charset="0"/>
                          <a:cs typeface="Arial" charset="0"/>
                        </a:rPr>
                        <a:t>#V77'</a:t>
                      </a:r>
                      <a:r>
                        <a:rPr kumimoji="0" lang="en-US" sz="1200" b="1" i="0" u="none" strike="noStrike" cap="none" normalizeH="0" baseline="0" dirty="0" smtClean="0">
                          <a:ln>
                            <a:noFill/>
                          </a:ln>
                          <a:solidFill>
                            <a:srgbClr val="A85701"/>
                          </a:solidFill>
                          <a:effectLst/>
                          <a:latin typeface="Arial" charset="0"/>
                          <a:ea typeface="Arial" charset="0"/>
                          <a:cs typeface="Arial" charset="0"/>
                        </a:rPr>
                        <a:t>OUTPUT1’</a:t>
                      </a:r>
                      <a:r>
                        <a:rPr kumimoji="0" lang="en-US" sz="1200" b="1" i="0" u="none" strike="noStrike" cap="none" normalizeH="0" baseline="0" dirty="0" smtClean="0">
                          <a:ln>
                            <a:noFill/>
                          </a:ln>
                          <a:solidFill>
                            <a:schemeClr val="tx2"/>
                          </a:solidFill>
                          <a:effectLst/>
                          <a:latin typeface="Arial" charset="0"/>
                          <a:ea typeface="Arial" charset="0"/>
                          <a:cs typeface="Arial" charset="0"/>
                        </a:rPr>
                        <a:t> </a:t>
                      </a:r>
                      <a:endParaRPr kumimoji="0" lang="en-US" sz="1200" b="1" i="0" u="none" strike="noStrike" cap="none" normalizeH="0" baseline="0" dirty="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Arial" charset="0"/>
                          <a:ea typeface="Arial" charset="0"/>
                          <a:cs typeface="Arial" charset="0"/>
                        </a:rPr>
                        <a:t> </a:t>
                      </a:r>
                      <a:endParaRPr kumimoji="0" lang="en-US" sz="1200" b="1" i="0" u="none" strike="noStrike" cap="none" normalizeH="0" baseline="0" dirty="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26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Arial" charset="0"/>
                          <a:cs typeface="Arial" charset="0"/>
                        </a:rPr>
                        <a:t>#</a:t>
                      </a:r>
                      <a:r>
                        <a:rPr kumimoji="0" lang="en-US" sz="1200" b="0" i="0" u="none" strike="noStrike" cap="none" normalizeH="0" baseline="0" dirty="0">
                          <a:ln>
                            <a:noFill/>
                          </a:ln>
                          <a:solidFill>
                            <a:schemeClr val="tx1"/>
                          </a:solidFill>
                          <a:effectLst/>
                          <a:latin typeface="Arial" charset="0"/>
                          <a:ea typeface="Arial" charset="0"/>
                          <a:cs typeface="Arial" charset="0"/>
                        </a:rPr>
                        <a:t>S4'Expenses(...){...}' , #S30'findExpenseTotal(...){...</a:t>
                      </a:r>
                      <a:r>
                        <a:rPr kumimoji="0" lang="en-US" sz="1200" b="0" i="0" u="none" strike="noStrike" cap="none" normalizeH="0" baseline="0" dirty="0" smtClean="0">
                          <a:ln>
                            <a:noFill/>
                          </a:ln>
                          <a:solidFill>
                            <a:schemeClr val="tx1"/>
                          </a:solidFill>
                          <a:effectLst/>
                          <a:latin typeface="Arial" charset="0"/>
                          <a:ea typeface="Arial" charset="0"/>
                          <a:cs typeface="Arial" charset="0"/>
                        </a:rPr>
                        <a:t>}’ </a:t>
                      </a:r>
                      <a:endParaRPr kumimoji="0" lang="en-US"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6038" marR="0" lvl="0" indent="-46038"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Arial" charset="0"/>
                          <a:cs typeface="Arial" charset="0"/>
                        </a:rPr>
                        <a:t>#</a:t>
                      </a:r>
                      <a:r>
                        <a:rPr kumimoji="0" lang="en-US" sz="1200" b="0" i="0" u="none" strike="noStrike" cap="none" normalizeH="0" baseline="0" dirty="0">
                          <a:ln>
                            <a:noFill/>
                          </a:ln>
                          <a:solidFill>
                            <a:schemeClr val="tx1"/>
                          </a:solidFill>
                          <a:effectLst/>
                          <a:latin typeface="Arial" charset="0"/>
                          <a:ea typeface="Arial" charset="0"/>
                          <a:cs typeface="Arial" charset="0"/>
                        </a:rPr>
                        <a:t>V6'hotel' , #V7'sundries' , #V43'hotel' , #V44'</a:t>
                      </a:r>
                      <a:r>
                        <a:rPr kumimoji="0" lang="en-US" sz="1200" b="0" i="0" u="none" strike="noStrike" cap="none" normalizeH="0" baseline="0" dirty="0" smtClean="0">
                          <a:ln>
                            <a:noFill/>
                          </a:ln>
                          <a:solidFill>
                            <a:schemeClr val="tx1"/>
                          </a:solidFill>
                          <a:effectLst/>
                          <a:latin typeface="Arial" charset="0"/>
                          <a:ea typeface="Arial" charset="0"/>
                          <a:cs typeface="Arial" charset="0"/>
                        </a:rPr>
                        <a:t>sundries’ </a:t>
                      </a:r>
                      <a:endParaRPr kumimoji="0" lang="en-US"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0638"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Arial" charset="0"/>
                          <a:cs typeface="Arial" charset="0"/>
                        </a:rPr>
                        <a:t>VALUE [</a:t>
                      </a:r>
                      <a:r>
                        <a:rPr kumimoji="0" lang="en-US" sz="1200" b="0" i="0" u="none" strike="noStrike" cap="none" normalizeH="0" baseline="0" dirty="0">
                          <a:ln>
                            <a:noFill/>
                          </a:ln>
                          <a:solidFill>
                            <a:schemeClr val="tx1"/>
                          </a:solidFill>
                          <a:effectLst/>
                          <a:latin typeface="Arial" charset="0"/>
                          <a:ea typeface="Arial" charset="0"/>
                          <a:cs typeface="Arial" charset="0"/>
                        </a:rPr>
                        <a:t>Display expenses total, Print </a:t>
                      </a:r>
                      <a:r>
                        <a:rPr kumimoji="0" lang="en-US" sz="1200" b="0" i="0" u="none" strike="noStrike" cap="none" normalizeH="0" baseline="0" dirty="0" err="1">
                          <a:ln>
                            <a:noFill/>
                          </a:ln>
                          <a:solidFill>
                            <a:schemeClr val="tx1"/>
                          </a:solidFill>
                          <a:effectLst/>
                          <a:latin typeface="Arial" charset="0"/>
                          <a:ea typeface="Arial" charset="0"/>
                          <a:cs typeface="Arial" charset="0"/>
                        </a:rPr>
                        <a:t>cheque</a:t>
                      </a:r>
                      <a:r>
                        <a:rPr kumimoji="0" lang="en-US" sz="1200" b="0" i="0" u="none" strike="noStrike" cap="none" normalizeH="0" baseline="0" dirty="0">
                          <a:ln>
                            <a:noFill/>
                          </a:ln>
                          <a:solidFill>
                            <a:schemeClr val="tx1"/>
                          </a:solidFill>
                          <a:effectLst/>
                          <a:latin typeface="Arial" charset="0"/>
                          <a:ea typeface="Arial" charset="0"/>
                          <a:cs typeface="Arial" charset="0"/>
                        </a:rPr>
                        <a:t>]</a:t>
                      </a:r>
                      <a:endParaRPr kumimoji="0" lang="en-US"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83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Arial" charset="0"/>
                          <a:cs typeface="Arial" charset="0"/>
                        </a:rPr>
                        <a:t>#</a:t>
                      </a:r>
                      <a:r>
                        <a:rPr kumimoji="0" lang="en-US" sz="1200" b="0" i="0" u="none" strike="noStrike" cap="none" normalizeH="0" baseline="0" dirty="0">
                          <a:ln>
                            <a:noFill/>
                          </a:ln>
                          <a:solidFill>
                            <a:schemeClr val="tx1"/>
                          </a:solidFill>
                          <a:effectLst/>
                          <a:latin typeface="Arial" charset="0"/>
                          <a:ea typeface="Arial" charset="0"/>
                          <a:cs typeface="Arial" charset="0"/>
                        </a:rPr>
                        <a:t>S4'Expenses(...){...</a:t>
                      </a:r>
                      <a:r>
                        <a:rPr kumimoji="0" lang="en-US" sz="1200" b="0" i="0" u="none" strike="noStrike" cap="none" normalizeH="0" baseline="0" dirty="0" smtClean="0">
                          <a:ln>
                            <a:noFill/>
                          </a:ln>
                          <a:solidFill>
                            <a:schemeClr val="tx1"/>
                          </a:solidFill>
                          <a:effectLst/>
                          <a:latin typeface="Arial" charset="0"/>
                          <a:ea typeface="Arial" charset="0"/>
                          <a:cs typeface="Arial" charset="0"/>
                        </a:rPr>
                        <a:t>}’ </a:t>
                      </a:r>
                      <a:endParaRPr kumimoji="0" lang="en-US"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Arial" charset="0"/>
                          <a:cs typeface="Arial" charset="0"/>
                        </a:rPr>
                        <a:t>#</a:t>
                      </a:r>
                      <a:r>
                        <a:rPr kumimoji="0" lang="en-US" sz="1200" b="0" i="0" u="none" strike="noStrike" cap="none" normalizeH="0" baseline="0" dirty="0">
                          <a:ln>
                            <a:noFill/>
                          </a:ln>
                          <a:solidFill>
                            <a:schemeClr val="tx1"/>
                          </a:solidFill>
                          <a:effectLst/>
                          <a:latin typeface="Arial" charset="0"/>
                          <a:ea typeface="Arial" charset="0"/>
                          <a:cs typeface="Arial" charset="0"/>
                        </a:rPr>
                        <a:t>V10'emp' , #V16'</a:t>
                      </a:r>
                      <a:r>
                        <a:rPr kumimoji="0" lang="en-US" sz="1200" b="0" i="0" u="none" strike="noStrike" cap="none" normalizeH="0" baseline="0" dirty="0" smtClean="0">
                          <a:ln>
                            <a:noFill/>
                          </a:ln>
                          <a:solidFill>
                            <a:schemeClr val="tx1"/>
                          </a:solidFill>
                          <a:effectLst/>
                          <a:latin typeface="Arial" charset="0"/>
                          <a:ea typeface="Arial" charset="0"/>
                          <a:cs typeface="Arial" charset="0"/>
                        </a:rPr>
                        <a:t>employee_no’ </a:t>
                      </a:r>
                      <a:endParaRPr kumimoji="0" lang="en-US"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Arial" charset="0"/>
                          <a:cs typeface="Arial" charset="0"/>
                        </a:rPr>
                        <a:t>VALUE </a:t>
                      </a:r>
                      <a:r>
                        <a:rPr kumimoji="0" lang="en-GB" sz="1200" b="0" i="0" u="none" strike="noStrike" cap="none" normalizeH="0" baseline="0" dirty="0" smtClean="0">
                          <a:ln>
                            <a:noFill/>
                          </a:ln>
                          <a:solidFill>
                            <a:schemeClr val="tx1"/>
                          </a:solidFill>
                          <a:effectLst/>
                          <a:latin typeface="Arial" charset="0"/>
                          <a:ea typeface="Arial" charset="0"/>
                          <a:cs typeface="Arial" charset="0"/>
                        </a:rPr>
                        <a:t>[</a:t>
                      </a:r>
                      <a:r>
                        <a:rPr kumimoji="0" lang="en-GB" sz="1200" b="0" i="0" u="none" strike="noStrike" cap="none" normalizeH="0" baseline="0" dirty="0">
                          <a:ln>
                            <a:noFill/>
                          </a:ln>
                          <a:solidFill>
                            <a:schemeClr val="tx1"/>
                          </a:solidFill>
                          <a:effectLst/>
                          <a:latin typeface="Arial" charset="0"/>
                          <a:ea typeface="Arial" charset="0"/>
                          <a:cs typeface="Arial" charset="0"/>
                        </a:rPr>
                        <a:t>Print cheque</a:t>
                      </a:r>
                      <a:r>
                        <a:rPr kumimoji="0" lang="en-US" sz="1200" b="0" i="0" u="none" strike="noStrike" cap="none" normalizeH="0" baseline="0" dirty="0">
                          <a:ln>
                            <a:noFill/>
                          </a:ln>
                          <a:solidFill>
                            <a:schemeClr val="tx1"/>
                          </a:solidFill>
                          <a:effectLst/>
                          <a:latin typeface="Arial" charset="0"/>
                          <a:ea typeface="Arial" charset="0"/>
                          <a:cs typeface="Arial" charset="0"/>
                        </a:rPr>
                        <a:t>, Envelope]</a:t>
                      </a:r>
                      <a:endParaRPr kumimoji="0" lang="en-US"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33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Arial" charset="0"/>
                          <a:cs typeface="Arial" charset="0"/>
                        </a:rPr>
                        <a:t>#</a:t>
                      </a:r>
                      <a:r>
                        <a:rPr kumimoji="0" lang="en-US" sz="1200" b="0" i="0" u="none" strike="noStrike" cap="none" normalizeH="0" baseline="0" dirty="0">
                          <a:ln>
                            <a:noFill/>
                          </a:ln>
                          <a:solidFill>
                            <a:schemeClr val="tx1"/>
                          </a:solidFill>
                          <a:effectLst/>
                          <a:latin typeface="Arial" charset="0"/>
                          <a:ea typeface="Arial" charset="0"/>
                          <a:cs typeface="Arial" charset="0"/>
                        </a:rPr>
                        <a:t>S4'Expenses(...){...}' , #S39'printCheque(...){...}' , #S50'produceEnvelope(...){...</a:t>
                      </a:r>
                      <a:r>
                        <a:rPr kumimoji="0" lang="en-US" sz="1200" b="0" i="0" u="none" strike="noStrike" cap="none" normalizeH="0" baseline="0" dirty="0" smtClean="0">
                          <a:ln>
                            <a:noFill/>
                          </a:ln>
                          <a:solidFill>
                            <a:schemeClr val="tx1"/>
                          </a:solidFill>
                          <a:effectLst/>
                          <a:latin typeface="Arial" charset="0"/>
                          <a:ea typeface="Arial" charset="0"/>
                          <a:cs typeface="Arial" charset="0"/>
                        </a:rPr>
                        <a:t>}’ </a:t>
                      </a:r>
                      <a:endParaRPr kumimoji="0" lang="en-US"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0638"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Arial" charset="0"/>
                          <a:cs typeface="Arial" charset="0"/>
                        </a:rPr>
                        <a:t>#</a:t>
                      </a:r>
                      <a:r>
                        <a:rPr kumimoji="0" lang="en-US" sz="1200" b="0" i="0" u="none" strike="noStrike" cap="none" normalizeH="0" baseline="0" dirty="0">
                          <a:ln>
                            <a:noFill/>
                          </a:ln>
                          <a:solidFill>
                            <a:schemeClr val="tx1"/>
                          </a:solidFill>
                          <a:effectLst/>
                          <a:latin typeface="Arial" charset="0"/>
                          <a:ea typeface="Arial" charset="0"/>
                          <a:cs typeface="Arial" charset="0"/>
                        </a:rPr>
                        <a:t>V9'address' , #V64'employee_no' , #V70'adress' , #V72'OUTPUT_ENVELOPE' , #V73'</a:t>
                      </a:r>
                      <a:r>
                        <a:rPr kumimoji="0" lang="en-US" sz="1200" b="0" i="0" u="none" strike="noStrike" cap="none" normalizeH="0" baseline="0" dirty="0" smtClean="0">
                          <a:ln>
                            <a:noFill/>
                          </a:ln>
                          <a:solidFill>
                            <a:schemeClr val="tx1"/>
                          </a:solidFill>
                          <a:effectLst/>
                          <a:latin typeface="Arial" charset="0"/>
                          <a:ea typeface="Arial" charset="0"/>
                          <a:cs typeface="Arial" charset="0"/>
                        </a:rPr>
                        <a:t>employee_no’ </a:t>
                      </a:r>
                      <a:endParaRPr kumimoji="0" lang="en-US"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Arial" charset="0"/>
                          <a:cs typeface="Arial" charset="0"/>
                        </a:rPr>
                        <a:t>VALUE </a:t>
                      </a:r>
                      <a:r>
                        <a:rPr kumimoji="0" lang="en-US" sz="1200" b="0" i="0" u="none" strike="noStrike" cap="none" normalizeH="0" baseline="0" dirty="0" smtClean="0">
                          <a:ln>
                            <a:noFill/>
                          </a:ln>
                          <a:solidFill>
                            <a:schemeClr val="tx1"/>
                          </a:solidFill>
                          <a:effectLst/>
                          <a:latin typeface="Arial" charset="0"/>
                          <a:ea typeface="Arial" charset="0"/>
                          <a:cs typeface="Arial" charset="0"/>
                        </a:rPr>
                        <a:t>[</a:t>
                      </a:r>
                      <a:r>
                        <a:rPr kumimoji="0" lang="en-US" sz="1200" b="0" i="0" u="none" strike="noStrike" cap="none" normalizeH="0" baseline="0" dirty="0">
                          <a:ln>
                            <a:noFill/>
                          </a:ln>
                          <a:solidFill>
                            <a:schemeClr val="tx1"/>
                          </a:solidFill>
                          <a:effectLst/>
                          <a:latin typeface="Arial" charset="0"/>
                          <a:ea typeface="Arial" charset="0"/>
                          <a:cs typeface="Arial" charset="0"/>
                        </a:rPr>
                        <a:t>Envelope]</a:t>
                      </a:r>
                      <a:endParaRPr kumimoji="0" lang="en-US"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59709">
                <a:tc>
                  <a:txBody>
                    <a:bodyPr/>
                    <a:lstStyle/>
                    <a:p>
                      <a:pPr marL="0" marR="0" lvl="0" indent="20638"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Arial" charset="0"/>
                          <a:cs typeface="Arial" charset="0"/>
                        </a:rPr>
                        <a:t>#</a:t>
                      </a:r>
                      <a:r>
                        <a:rPr kumimoji="0" lang="en-US" sz="1200" b="0" i="0" u="none" strike="noStrike" cap="none" normalizeH="0" baseline="0" dirty="0">
                          <a:ln>
                            <a:noFill/>
                          </a:ln>
                          <a:solidFill>
                            <a:schemeClr val="tx1"/>
                          </a:solidFill>
                          <a:effectLst/>
                          <a:latin typeface="Arial" charset="0"/>
                          <a:ea typeface="Arial" charset="0"/>
                          <a:cs typeface="Arial" charset="0"/>
                        </a:rPr>
                        <a:t>S4'Expenses(...){...}' , #S19'calculateMileage(...){...}' , #S30'findExpenseTotal(...){...}' , #S39'printCheque(...){...}' </a:t>
                      </a:r>
                      <a:endParaRPr kumimoji="0" lang="en-US" sz="1200" b="0" i="0" u="none" strike="noStrike" cap="none" normalizeH="0" baseline="0" dirty="0">
                        <a:ln>
                          <a:noFill/>
                        </a:ln>
                        <a:solidFill>
                          <a:schemeClr val="tx1"/>
                        </a:solidFill>
                        <a:effectLst/>
                        <a:latin typeface="Arial" charset="0"/>
                      </a:endParaRPr>
                    </a:p>
                    <a:p>
                      <a:pPr marL="0" marR="0" lvl="0" indent="20638"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Arial" charset="0"/>
                          <a:cs typeface="Arial" charset="0"/>
                        </a:rPr>
                        <a:t>#S56'formatText(...){...</a:t>
                      </a:r>
                      <a:r>
                        <a:rPr kumimoji="0" lang="en-US" sz="1200" b="0" i="0" u="none" strike="noStrike" cap="none" normalizeH="0" baseline="0" dirty="0" smtClean="0">
                          <a:ln>
                            <a:noFill/>
                          </a:ln>
                          <a:solidFill>
                            <a:schemeClr val="tx1"/>
                          </a:solidFill>
                          <a:effectLst/>
                          <a:latin typeface="Arial" charset="0"/>
                          <a:ea typeface="Arial" charset="0"/>
                          <a:cs typeface="Arial" charset="0"/>
                        </a:rPr>
                        <a:t>}’ </a:t>
                      </a:r>
                      <a:endParaRPr kumimoji="0" lang="en-US" sz="1200" b="0" i="0" u="none" strike="noStrike" cap="none" normalizeH="0" baseline="0" dirty="0">
                        <a:ln>
                          <a:noFill/>
                        </a:ln>
                        <a:solidFill>
                          <a:schemeClr val="tx1"/>
                        </a:solidFill>
                        <a:effectLst/>
                        <a:latin typeface="Arial" charset="0"/>
                        <a:ea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0638"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Arial" charset="0"/>
                          <a:cs typeface="Arial" charset="0"/>
                        </a:rPr>
                        <a:t>#</a:t>
                      </a:r>
                      <a:r>
                        <a:rPr kumimoji="0" lang="en-US" sz="1200" b="0" i="0" u="none" strike="noStrike" cap="none" normalizeH="0" baseline="0" dirty="0">
                          <a:ln>
                            <a:noFill/>
                          </a:ln>
                          <a:solidFill>
                            <a:schemeClr val="tx1"/>
                          </a:solidFill>
                          <a:effectLst/>
                          <a:latin typeface="Arial" charset="0"/>
                          <a:ea typeface="Arial" charset="0"/>
                          <a:cs typeface="Arial" charset="0"/>
                        </a:rPr>
                        <a:t>V8'milage' , #V12'RATEA' , #V14'RATEB' , #V20'milage_cost' , #V24'expense_cost' , #V30'miles' , #V33'br' , #V35'RATEB' , #V36'br' , #V37'miles' , #V38'br' , </a:t>
                      </a:r>
                    </a:p>
                    <a:p>
                      <a:pPr marL="0" marR="0" lvl="0" indent="20638"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Arial" charset="0"/>
                          <a:cs typeface="Arial" charset="0"/>
                        </a:rPr>
                        <a:t>#V39'miles' , #V40'RATEA' , #V41'ar' , #V57'emp_no' #V60'total_cost' , #V61'expense_cost' , #V62'milage_cost' , #V63'PRINTER_P' , #V66'PRINTER_T' , #V67'PRINTER_S' , #V79'</a:t>
                      </a:r>
                      <a:r>
                        <a:rPr kumimoji="0" lang="en-US" sz="1200" b="0" i="0" u="none" strike="noStrike" cap="none" normalizeH="0" baseline="0" dirty="0" smtClean="0">
                          <a:ln>
                            <a:noFill/>
                          </a:ln>
                          <a:solidFill>
                            <a:schemeClr val="tx1"/>
                          </a:solidFill>
                          <a:effectLst/>
                          <a:latin typeface="Arial" charset="0"/>
                          <a:ea typeface="Arial" charset="0"/>
                          <a:cs typeface="Arial" charset="0"/>
                        </a:rPr>
                        <a:t>number’ </a:t>
                      </a:r>
                      <a:endParaRPr kumimoji="0" lang="en-US" sz="1200" b="0" i="0" u="none" strike="noStrike" cap="none" normalizeH="0" baseline="0" dirty="0">
                        <a:ln>
                          <a:noFill/>
                        </a:ln>
                        <a:solidFill>
                          <a:schemeClr val="tx1"/>
                        </a:solidFill>
                        <a:effectLst/>
                        <a:latin typeface="Arial" charset="0"/>
                        <a:ea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Arial" charset="0"/>
                          <a:cs typeface="Arial" charset="0"/>
                        </a:rPr>
                        <a:t>VALUE </a:t>
                      </a:r>
                      <a:r>
                        <a:rPr kumimoji="0" lang="en-US" sz="1200" b="0" i="0" u="none" strike="noStrike" cap="none" normalizeH="0" baseline="0" dirty="0" smtClean="0">
                          <a:ln>
                            <a:noFill/>
                          </a:ln>
                          <a:solidFill>
                            <a:schemeClr val="tx1"/>
                          </a:solidFill>
                          <a:effectLst/>
                          <a:latin typeface="Arial" charset="0"/>
                          <a:ea typeface="Arial" charset="0"/>
                          <a:cs typeface="Arial" charset="0"/>
                        </a:rPr>
                        <a:t>[</a:t>
                      </a:r>
                      <a:r>
                        <a:rPr kumimoji="0" lang="en-US" sz="1200" b="0" i="0" u="none" strike="noStrike" cap="none" normalizeH="0" baseline="0" dirty="0">
                          <a:ln>
                            <a:noFill/>
                          </a:ln>
                          <a:solidFill>
                            <a:schemeClr val="tx1"/>
                          </a:solidFill>
                          <a:effectLst/>
                          <a:latin typeface="Arial" charset="0"/>
                          <a:ea typeface="Arial" charset="0"/>
                          <a:cs typeface="Arial" charset="0"/>
                        </a:rPr>
                        <a:t>Print </a:t>
                      </a:r>
                      <a:r>
                        <a:rPr kumimoji="0" lang="en-US" sz="1200" b="0" i="0" u="none" strike="noStrike" cap="none" normalizeH="0" baseline="0" dirty="0" err="1">
                          <a:ln>
                            <a:noFill/>
                          </a:ln>
                          <a:solidFill>
                            <a:schemeClr val="tx1"/>
                          </a:solidFill>
                          <a:effectLst/>
                          <a:latin typeface="Arial" charset="0"/>
                          <a:ea typeface="Arial" charset="0"/>
                          <a:cs typeface="Arial" charset="0"/>
                        </a:rPr>
                        <a:t>cheque</a:t>
                      </a:r>
                      <a:r>
                        <a:rPr kumimoji="0" lang="en-US" sz="1200" b="0" i="0" u="none" strike="noStrike" cap="none" normalizeH="0" baseline="0" dirty="0">
                          <a:ln>
                            <a:noFill/>
                          </a:ln>
                          <a:solidFill>
                            <a:schemeClr val="tx1"/>
                          </a:solidFill>
                          <a:effectLst/>
                          <a:latin typeface="Arial" charset="0"/>
                          <a:ea typeface="Arial" charset="0"/>
                          <a:cs typeface="Arial" charset="0"/>
                        </a:rPr>
                        <a:t>]</a:t>
                      </a:r>
                      <a:endParaRPr kumimoji="0" lang="en-US"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5677">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Arial" charset="0"/>
                          <a:cs typeface="Arial" charset="0"/>
                        </a:rPr>
                        <a:t>#</a:t>
                      </a:r>
                      <a:r>
                        <a:rPr kumimoji="0" lang="en-US" sz="1200" b="0" i="0" u="none" strike="noStrike" cap="none" normalizeH="0" baseline="0" dirty="0">
                          <a:ln>
                            <a:noFill/>
                          </a:ln>
                          <a:solidFill>
                            <a:schemeClr val="tx1"/>
                          </a:solidFill>
                          <a:effectLst/>
                          <a:latin typeface="Arial" charset="0"/>
                          <a:ea typeface="Arial" charset="0"/>
                          <a:cs typeface="Arial" charset="0"/>
                        </a:rPr>
                        <a:t>S53'display(...){...</a:t>
                      </a:r>
                      <a:r>
                        <a:rPr kumimoji="0" lang="en-US" sz="1200" b="0" i="0" u="none" strike="noStrike" cap="none" normalizeH="0" baseline="0" dirty="0" smtClean="0">
                          <a:ln>
                            <a:noFill/>
                          </a:ln>
                          <a:solidFill>
                            <a:schemeClr val="tx1"/>
                          </a:solidFill>
                          <a:effectLst/>
                          <a:latin typeface="Arial" charset="0"/>
                          <a:ea typeface="Arial" charset="0"/>
                          <a:cs typeface="Arial" charset="0"/>
                        </a:rPr>
                        <a:t>}’ </a:t>
                      </a:r>
                      <a:endParaRPr kumimoji="0" lang="en-US"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Arial" charset="0"/>
                          <a:cs typeface="Arial" charset="0"/>
                        </a:rPr>
                        <a:t>#</a:t>
                      </a:r>
                      <a:r>
                        <a:rPr kumimoji="0" lang="en-US" sz="1200" b="0" i="0" u="none" strike="noStrike" cap="none" normalizeH="0" baseline="0" dirty="0">
                          <a:ln>
                            <a:noFill/>
                          </a:ln>
                          <a:solidFill>
                            <a:schemeClr val="tx1"/>
                          </a:solidFill>
                          <a:effectLst/>
                          <a:latin typeface="Arial" charset="0"/>
                          <a:ea typeface="Arial" charset="0"/>
                          <a:cs typeface="Arial" charset="0"/>
                        </a:rPr>
                        <a:t>V75'answer' , #V78'</a:t>
                      </a:r>
                      <a:r>
                        <a:rPr kumimoji="0" lang="en-US" sz="1200" b="0" i="0" u="none" strike="noStrike" cap="none" normalizeH="0" baseline="0" dirty="0" smtClean="0">
                          <a:ln>
                            <a:noFill/>
                          </a:ln>
                          <a:solidFill>
                            <a:schemeClr val="tx1"/>
                          </a:solidFill>
                          <a:effectLst/>
                          <a:latin typeface="Arial" charset="0"/>
                          <a:ea typeface="Arial" charset="0"/>
                          <a:cs typeface="Arial" charset="0"/>
                        </a:rPr>
                        <a:t>OUTPUT2’ </a:t>
                      </a:r>
                      <a:endParaRPr kumimoji="0" lang="en-US"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Arial" charset="0"/>
                          <a:cs typeface="Arial" charset="0"/>
                        </a:rPr>
                        <a:t>[</a:t>
                      </a:r>
                      <a:r>
                        <a:rPr kumimoji="0" lang="en-US" sz="1200" b="0" i="0" u="none" strike="noStrike" cap="none" normalizeH="0" baseline="0" dirty="0">
                          <a:ln>
                            <a:noFill/>
                          </a:ln>
                          <a:solidFill>
                            <a:schemeClr val="tx1"/>
                          </a:solidFill>
                          <a:effectLst/>
                          <a:latin typeface="Arial" charset="0"/>
                          <a:ea typeface="Arial" charset="0"/>
                          <a:cs typeface="Arial" charset="0"/>
                        </a:rPr>
                        <a:t>Display expenses total]</a:t>
                      </a:r>
                      <a:endParaRPr kumimoji="0" lang="en-US"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DC9"/>
                </a:solidFill>
              </a:rPr>
              <a:t>Conclusion</a:t>
            </a:r>
            <a:endParaRPr lang="en-GB" dirty="0">
              <a:solidFill>
                <a:srgbClr val="FFFDC9"/>
              </a:solidFill>
            </a:endParaRPr>
          </a:p>
        </p:txBody>
      </p:sp>
      <p:sp>
        <p:nvSpPr>
          <p:cNvPr id="3" name="Content Placeholder 2"/>
          <p:cNvSpPr>
            <a:spLocks noGrp="1"/>
          </p:cNvSpPr>
          <p:nvPr>
            <p:ph idx="1"/>
          </p:nvPr>
        </p:nvSpPr>
        <p:spPr/>
        <p:txBody>
          <a:bodyPr/>
          <a:lstStyle/>
          <a:p>
            <a:r>
              <a:rPr lang="en-GB" sz="2400" dirty="0" smtClean="0"/>
              <a:t>We need tools to provide wider ranging analysis of software to provide </a:t>
            </a:r>
            <a:r>
              <a:rPr lang="en-GB" sz="2400" i="1" dirty="0" smtClean="0"/>
              <a:t>product based evidence </a:t>
            </a:r>
            <a:r>
              <a:rPr lang="en-GB" sz="2400" dirty="0" smtClean="0"/>
              <a:t>of quality.</a:t>
            </a:r>
          </a:p>
          <a:p>
            <a:r>
              <a:rPr lang="en-GB" sz="2400" dirty="0" smtClean="0"/>
              <a:t>Software is becoming ever larger more abstract and pervasive providing both advantages for analysis and the potential for very subtle faults and oversights.</a:t>
            </a:r>
          </a:p>
          <a:p>
            <a:r>
              <a:rPr lang="en-GB" sz="2400" dirty="0" smtClean="0"/>
              <a:t>Analysis should be built into the design of new software `infrastructures’ (languages, modelling, transformation tools and the like).</a:t>
            </a:r>
          </a:p>
          <a:p>
            <a:r>
              <a:rPr lang="en-GB" sz="2400" dirty="0" smtClean="0"/>
              <a:t>There are a number of non software engineering reliability techniques that can be adapted for software use.</a:t>
            </a:r>
            <a:endParaRPr lang="en-GB" sz="2400" dirty="0"/>
          </a:p>
        </p:txBody>
      </p:sp>
      <p:sp>
        <p:nvSpPr>
          <p:cNvPr id="4" name="Slide Number Placeholder 3"/>
          <p:cNvSpPr>
            <a:spLocks noGrp="1"/>
          </p:cNvSpPr>
          <p:nvPr>
            <p:ph type="sldNum" sz="quarter" idx="10"/>
          </p:nvPr>
        </p:nvSpPr>
        <p:spPr/>
        <p:txBody>
          <a:bodyPr/>
          <a:lstStyle/>
          <a:p>
            <a:fld id="{6F448A6D-77BC-7643-8FC7-7681B8B259F8}" type="slidenum">
              <a:rPr lang="en-GB" smtClean="0"/>
              <a:pPr/>
              <a:t>18</a:t>
            </a:fld>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Kinds of reliability analysis</a:t>
            </a:r>
            <a:endParaRPr lang="en-GB" dirty="0"/>
          </a:p>
        </p:txBody>
      </p:sp>
      <p:sp>
        <p:nvSpPr>
          <p:cNvPr id="3" name="Content Placeholder 2"/>
          <p:cNvSpPr>
            <a:spLocks noGrp="1"/>
          </p:cNvSpPr>
          <p:nvPr>
            <p:ph idx="1"/>
          </p:nvPr>
        </p:nvSpPr>
        <p:spPr/>
        <p:txBody>
          <a:bodyPr/>
          <a:lstStyle/>
          <a:p>
            <a:r>
              <a:rPr lang="en-GB" dirty="0" smtClean="0"/>
              <a:t>Verify that the design supports reliable provision of the required functions</a:t>
            </a:r>
          </a:p>
          <a:p>
            <a:pPr lvl="1"/>
            <a:r>
              <a:rPr lang="en-US" dirty="0" smtClean="0"/>
              <a:t>A</a:t>
            </a:r>
            <a:r>
              <a:rPr lang="en-GB" dirty="0" err="1" smtClean="0"/>
              <a:t>rchitectural</a:t>
            </a:r>
            <a:r>
              <a:rPr lang="en-GB" dirty="0" smtClean="0"/>
              <a:t>, inherent reliability</a:t>
            </a:r>
          </a:p>
          <a:p>
            <a:r>
              <a:rPr lang="en-GB" dirty="0" smtClean="0"/>
              <a:t>Validate that the implementation conforms to the design </a:t>
            </a:r>
          </a:p>
          <a:p>
            <a:pPr lvl="1"/>
            <a:r>
              <a:rPr lang="en-GB" dirty="0" smtClean="0"/>
              <a:t>Is the failure analysis consistent with the expectation of the high level design?</a:t>
            </a:r>
            <a:endParaRPr lang="en-GB" dirty="0"/>
          </a:p>
        </p:txBody>
      </p:sp>
      <p:sp>
        <p:nvSpPr>
          <p:cNvPr id="4" name="Slide Number Placeholder 3"/>
          <p:cNvSpPr>
            <a:spLocks noGrp="1"/>
          </p:cNvSpPr>
          <p:nvPr>
            <p:ph type="sldNum" sz="quarter" idx="10"/>
          </p:nvPr>
        </p:nvSpPr>
        <p:spPr/>
        <p:txBody>
          <a:bodyPr/>
          <a:lstStyle/>
          <a:p>
            <a:fld id="{6F448A6D-77BC-7643-8FC7-7681B8B259F8}" type="slidenum">
              <a:rPr lang="en-GB" smtClean="0"/>
              <a:pPr/>
              <a:t>19</a:t>
            </a:fld>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p:txBody>
          <a:bodyPr/>
          <a:lstStyle/>
          <a:p>
            <a:r>
              <a:rPr lang="en-GB" dirty="0" smtClean="0">
                <a:solidFill>
                  <a:srgbClr val="FFFDC9"/>
                </a:solidFill>
              </a:rPr>
              <a:t>Some observations about software</a:t>
            </a:r>
          </a:p>
          <a:p>
            <a:r>
              <a:rPr lang="en-GB" dirty="0" smtClean="0">
                <a:solidFill>
                  <a:srgbClr val="FFFDC9"/>
                </a:solidFill>
              </a:rPr>
              <a:t>How might we better analyse non functional software characteristics?</a:t>
            </a:r>
          </a:p>
          <a:p>
            <a:r>
              <a:rPr lang="en-GB" dirty="0" smtClean="0">
                <a:solidFill>
                  <a:srgbClr val="FFFDC9"/>
                </a:solidFill>
              </a:rPr>
              <a:t>Failure Modes and Effects Analysis as an example</a:t>
            </a:r>
          </a:p>
          <a:p>
            <a:pPr lvl="1"/>
            <a:r>
              <a:rPr lang="en-GB" dirty="0" smtClean="0">
                <a:solidFill>
                  <a:srgbClr val="FFFDC9"/>
                </a:solidFill>
              </a:rPr>
              <a:t>how it might be applied to software.</a:t>
            </a:r>
          </a:p>
          <a:p>
            <a:r>
              <a:rPr lang="en-GB" dirty="0" smtClean="0">
                <a:solidFill>
                  <a:srgbClr val="FFFDC9"/>
                </a:solidFill>
              </a:rPr>
              <a:t>C</a:t>
            </a:r>
            <a:r>
              <a:rPr lang="en-GB" dirty="0" smtClean="0">
                <a:solidFill>
                  <a:srgbClr val="FFFDC9"/>
                </a:solidFill>
              </a:rPr>
              <a:t>onclusion</a:t>
            </a:r>
            <a:endParaRPr lang="en-GB" dirty="0">
              <a:solidFill>
                <a:srgbClr val="FFFDC9"/>
              </a:solidFill>
            </a:endParaRPr>
          </a:p>
        </p:txBody>
      </p:sp>
      <p:sp>
        <p:nvSpPr>
          <p:cNvPr id="4" name="Slide Number Placeholder 3"/>
          <p:cNvSpPr>
            <a:spLocks noGrp="1"/>
          </p:cNvSpPr>
          <p:nvPr>
            <p:ph type="sldNum" sz="quarter" idx="10"/>
          </p:nvPr>
        </p:nvSpPr>
        <p:spPr/>
        <p:txBody>
          <a:bodyPr/>
          <a:lstStyle/>
          <a:p>
            <a:fld id="{6F448A6D-77BC-7643-8FC7-7681B8B259F8}" type="slidenum">
              <a:rPr lang="en-GB" smtClean="0"/>
              <a:pPr/>
              <a:t>2</a:t>
            </a:fld>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Weak or strong ?</a:t>
            </a:r>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0"/>
          </p:nvPr>
        </p:nvSpPr>
        <p:spPr/>
        <p:txBody>
          <a:bodyPr/>
          <a:lstStyle/>
          <a:p>
            <a:fld id="{6F448A6D-77BC-7643-8FC7-7681B8B259F8}" type="slidenum">
              <a:rPr lang="en-GB" smtClean="0"/>
              <a:pPr/>
              <a:t>20</a:t>
            </a:fld>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sz="2800" dirty="0" smtClean="0"/>
              <a:t>Use qualitative faults</a:t>
            </a:r>
          </a:p>
          <a:p>
            <a:r>
              <a:rPr lang="en-GB" sz="2800" dirty="0" smtClean="0"/>
              <a:t>Abstract model of code and data structures but generated accurately from code itself (or executable model)</a:t>
            </a:r>
          </a:p>
          <a:p>
            <a:r>
              <a:rPr lang="en-GB" sz="2800" dirty="0" smtClean="0"/>
              <a:t>Functional interpretation of results to allow worst potential faults to be categorised and explained.</a:t>
            </a:r>
            <a:endParaRPr lang="en-GB" sz="2800" dirty="0"/>
          </a:p>
        </p:txBody>
      </p:sp>
      <p:sp>
        <p:nvSpPr>
          <p:cNvPr id="4" name="Slide Number Placeholder 3"/>
          <p:cNvSpPr>
            <a:spLocks noGrp="1"/>
          </p:cNvSpPr>
          <p:nvPr>
            <p:ph type="sldNum" sz="quarter" idx="10"/>
          </p:nvPr>
        </p:nvSpPr>
        <p:spPr/>
        <p:txBody>
          <a:bodyPr/>
          <a:lstStyle/>
          <a:p>
            <a:fld id="{6F448A6D-77BC-7643-8FC7-7681B8B259F8}" type="slidenum">
              <a:rPr lang="en-GB" smtClean="0"/>
              <a:pPr/>
              <a:t>21</a:t>
            </a:fld>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52400" y="152400"/>
            <a:ext cx="3276600" cy="2100385"/>
          </a:xfrm>
          <a:prstGeom prst="rect">
            <a:avLst/>
          </a:prstGeom>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304800" y="2286000"/>
            <a:ext cx="8610600" cy="3886200"/>
          </a:xfrm>
        </p:spPr>
        <p:txBody>
          <a:bodyPr/>
          <a:lstStyle/>
          <a:p>
            <a:pPr>
              <a:buNone/>
            </a:pPr>
            <a:r>
              <a:rPr lang="en-US" sz="2400" dirty="0" smtClean="0">
                <a:ln>
                  <a:solidFill>
                    <a:schemeClr val="bg1"/>
                  </a:solidFill>
                </a:ln>
                <a:solidFill>
                  <a:schemeClr val="bg1"/>
                </a:solidFill>
              </a:rPr>
              <a:t>	"</a:t>
            </a:r>
            <a:r>
              <a:rPr lang="en-US" sz="2400" dirty="0" smtClean="0">
                <a:solidFill>
                  <a:schemeClr val="bg1"/>
                </a:solidFill>
              </a:rPr>
              <a:t>The forerunners of engineers, practical artists and craftsmen, proceeded mainly by trial and error. Yet tinkering combined with imagination produced many marvelous devices. Many ancient monuments cannot fail to incite admiration. </a:t>
            </a:r>
            <a:r>
              <a:rPr lang="en-US" sz="2400" dirty="0" smtClean="0"/>
              <a:t>The admiration is embodied in the name “engineer” itself. It originated in the eleventh century from the Latin </a:t>
            </a:r>
            <a:r>
              <a:rPr lang="en-US" sz="2400" dirty="0" err="1" smtClean="0"/>
              <a:t>ingeniator</a:t>
            </a:r>
            <a:r>
              <a:rPr lang="en-US" sz="2400" dirty="0" smtClean="0"/>
              <a:t>, meaning</a:t>
            </a:r>
            <a:r>
              <a:rPr lang="en-US" sz="2400" dirty="0" smtClean="0"/>
              <a:t> the </a:t>
            </a:r>
            <a:r>
              <a:rPr lang="en-US" sz="2400" dirty="0" smtClean="0"/>
              <a:t>ingenious </a:t>
            </a:r>
            <a:r>
              <a:rPr lang="en-US" sz="2400" dirty="0" smtClean="0"/>
              <a:t>one. </a:t>
            </a:r>
            <a:r>
              <a:rPr lang="en-US" sz="2400" dirty="0" smtClean="0"/>
              <a:t>Leonardo </a:t>
            </a:r>
            <a:r>
              <a:rPr lang="en-US" sz="2400" dirty="0" err="1" smtClean="0"/>
              <a:t>da</a:t>
            </a:r>
            <a:r>
              <a:rPr lang="en-US" sz="2400" dirty="0" smtClean="0"/>
              <a:t> Vinci bore the official title of </a:t>
            </a:r>
            <a:r>
              <a:rPr lang="en-US" sz="2400" dirty="0" err="1" smtClean="0"/>
              <a:t>Ingegnere</a:t>
            </a:r>
            <a:r>
              <a:rPr lang="en-US" sz="2400" dirty="0" smtClean="0"/>
              <a:t> </a:t>
            </a:r>
            <a:r>
              <a:rPr lang="en-US" sz="2400" dirty="0" err="1" smtClean="0"/>
              <a:t>Generale</a:t>
            </a:r>
            <a:r>
              <a:rPr lang="en-US" sz="2400" dirty="0" smtClean="0"/>
              <a:t>. </a:t>
            </a:r>
            <a:r>
              <a:rPr lang="en-US" sz="2400" dirty="0" smtClean="0">
                <a:solidFill>
                  <a:schemeClr val="bg1"/>
                </a:solidFill>
              </a:rPr>
              <a:t>His notebooks reveal that some Renaissance engineers began to ask systematically what works and why."</a:t>
            </a:r>
            <a:r>
              <a:rPr lang="en-US" sz="2500" i="1" dirty="0" smtClean="0"/>
              <a:t>	</a:t>
            </a:r>
          </a:p>
          <a:p>
            <a:endParaRPr lang="en-GB" sz="2400" dirty="0"/>
          </a:p>
        </p:txBody>
      </p:sp>
      <p:sp>
        <p:nvSpPr>
          <p:cNvPr id="4" name="Slide Number Placeholder 3"/>
          <p:cNvSpPr>
            <a:spLocks noGrp="1"/>
          </p:cNvSpPr>
          <p:nvPr>
            <p:ph type="sldNum" sz="quarter" idx="10"/>
          </p:nvPr>
        </p:nvSpPr>
        <p:spPr/>
        <p:txBody>
          <a:bodyPr/>
          <a:lstStyle/>
          <a:p>
            <a:fld id="{6F448A6D-77BC-7643-8FC7-7681B8B259F8}" type="slidenum">
              <a:rPr lang="en-GB" smtClean="0"/>
              <a:pPr/>
              <a:t>3</a:t>
            </a:fld>
            <a:endParaRPr lang="en-GB"/>
          </a:p>
        </p:txBody>
      </p:sp>
      <p:sp>
        <p:nvSpPr>
          <p:cNvPr id="6" name="Rectangle 5"/>
          <p:cNvSpPr/>
          <p:nvPr/>
        </p:nvSpPr>
        <p:spPr>
          <a:xfrm>
            <a:off x="3962400" y="228600"/>
            <a:ext cx="4876800" cy="1569660"/>
          </a:xfrm>
          <a:prstGeom prst="rect">
            <a:avLst/>
          </a:prstGeom>
        </p:spPr>
        <p:txBody>
          <a:bodyPr wrap="square">
            <a:spAutoFit/>
          </a:bodyPr>
          <a:lstStyle/>
          <a:p>
            <a:pPr algn="r"/>
            <a:r>
              <a:rPr lang="en-US" b="1" i="1" dirty="0" smtClean="0">
                <a:solidFill>
                  <a:schemeClr val="accent5">
                    <a:lumMod val="60000"/>
                    <a:lumOff val="40000"/>
                  </a:schemeClr>
                </a:solidFill>
              </a:rPr>
              <a:t>Engineering</a:t>
            </a:r>
            <a:r>
              <a:rPr lang="en-US" b="1" i="1" dirty="0" smtClean="0">
                <a:solidFill>
                  <a:schemeClr val="accent5">
                    <a:lumMod val="60000"/>
                    <a:lumOff val="40000"/>
                  </a:schemeClr>
                </a:solidFill>
              </a:rPr>
              <a:t> - </a:t>
            </a:r>
            <a:r>
              <a:rPr lang="en-US" b="1" i="1" dirty="0" smtClean="0">
                <a:solidFill>
                  <a:schemeClr val="accent5">
                    <a:lumMod val="60000"/>
                    <a:lumOff val="40000"/>
                  </a:schemeClr>
                </a:solidFill>
              </a:rPr>
              <a:t>an Endless </a:t>
            </a:r>
            <a:r>
              <a:rPr lang="en-US" b="1" i="1" dirty="0" smtClean="0">
                <a:solidFill>
                  <a:schemeClr val="accent5">
                    <a:lumMod val="60000"/>
                    <a:lumOff val="40000"/>
                  </a:schemeClr>
                </a:solidFill>
              </a:rPr>
              <a:t>Frontier Sunny </a:t>
            </a:r>
            <a:r>
              <a:rPr lang="en-US" b="1" i="1" dirty="0" smtClean="0">
                <a:solidFill>
                  <a:schemeClr val="accent5">
                    <a:lumMod val="60000"/>
                    <a:lumOff val="40000"/>
                  </a:schemeClr>
                </a:solidFill>
              </a:rPr>
              <a:t>Y </a:t>
            </a:r>
            <a:r>
              <a:rPr lang="en-US" b="1" i="1" dirty="0" err="1" smtClean="0">
                <a:solidFill>
                  <a:schemeClr val="accent5">
                    <a:lumMod val="60000"/>
                    <a:lumOff val="40000"/>
                  </a:schemeClr>
                </a:solidFill>
              </a:rPr>
              <a:t>Auyang </a:t>
            </a:r>
            <a:r>
              <a:rPr lang="en-US" b="1" i="1" dirty="0" err="1" smtClean="0">
                <a:solidFill>
                  <a:schemeClr val="accent5">
                    <a:lumMod val="75000"/>
                  </a:schemeClr>
                </a:solidFill>
              </a:rPr>
              <a:t>Harvard</a:t>
            </a:r>
            <a:r>
              <a:rPr lang="en-US" b="1" i="1" dirty="0" smtClean="0">
                <a:solidFill>
                  <a:schemeClr val="accent5">
                    <a:lumMod val="75000"/>
                  </a:schemeClr>
                </a:solidFill>
              </a:rPr>
              <a:t> University Press</a:t>
            </a:r>
            <a:r>
              <a:rPr lang="en-US" b="1" i="1" dirty="0" smtClean="0">
                <a:solidFill>
                  <a:schemeClr val="accent5">
                    <a:lumMod val="75000"/>
                  </a:schemeClr>
                </a:solidFill>
              </a:rPr>
              <a:t>,</a:t>
            </a:r>
          </a:p>
          <a:p>
            <a:pPr algn="r"/>
            <a:r>
              <a:rPr lang="en-US" b="1" i="1" dirty="0" smtClean="0">
                <a:solidFill>
                  <a:schemeClr val="accent5">
                    <a:lumMod val="75000"/>
                  </a:schemeClr>
                </a:solidFill>
              </a:rPr>
              <a:t> </a:t>
            </a:r>
            <a:r>
              <a:rPr lang="en-US" b="1" i="1" dirty="0" smtClean="0">
                <a:solidFill>
                  <a:schemeClr val="accent5">
                    <a:lumMod val="75000"/>
                  </a:schemeClr>
                </a:solidFill>
              </a:rPr>
              <a:t>2004</a:t>
            </a:r>
            <a:endParaRPr lang="en-GB" b="1" i="1" dirty="0">
              <a:solidFill>
                <a:schemeClr val="accent5">
                  <a:lumMod val="75000"/>
                </a:schemeClr>
              </a:solidFill>
            </a:endParaRPr>
          </a:p>
        </p:txBody>
      </p:sp>
      <p:pic>
        <p:nvPicPr>
          <p:cNvPr id="10" name="Picture 9"/>
          <p:cNvPicPr>
            <a:picLocks noChangeAspect="1"/>
          </p:cNvPicPr>
          <p:nvPr/>
        </p:nvPicPr>
        <p:blipFill>
          <a:blip r:embed="rId4"/>
          <a:stretch>
            <a:fillRect/>
          </a:stretch>
        </p:blipFill>
        <p:spPr>
          <a:xfrm>
            <a:off x="3505200" y="914400"/>
            <a:ext cx="1905000" cy="13208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DC9"/>
                </a:solidFill>
              </a:rPr>
              <a:t>Engineering Software</a:t>
            </a:r>
            <a:endParaRPr lang="en-GB" dirty="0">
              <a:solidFill>
                <a:srgbClr val="FFFDC9"/>
              </a:solidFill>
            </a:endParaRPr>
          </a:p>
        </p:txBody>
      </p:sp>
      <p:sp>
        <p:nvSpPr>
          <p:cNvPr id="3" name="Content Placeholder 2"/>
          <p:cNvSpPr>
            <a:spLocks noGrp="1"/>
          </p:cNvSpPr>
          <p:nvPr>
            <p:ph idx="1"/>
          </p:nvPr>
        </p:nvSpPr>
        <p:spPr>
          <a:xfrm>
            <a:off x="685800" y="1447800"/>
            <a:ext cx="7772400" cy="4572000"/>
          </a:xfrm>
        </p:spPr>
        <p:txBody>
          <a:bodyPr/>
          <a:lstStyle/>
          <a:p>
            <a:r>
              <a:rPr lang="en-GB" sz="2800" dirty="0" smtClean="0"/>
              <a:t>We know how to create software and sometimes it works quite well; sometimes not.</a:t>
            </a:r>
          </a:p>
        </p:txBody>
      </p:sp>
      <p:sp>
        <p:nvSpPr>
          <p:cNvPr id="4" name="Slide Number Placeholder 3"/>
          <p:cNvSpPr>
            <a:spLocks noGrp="1"/>
          </p:cNvSpPr>
          <p:nvPr>
            <p:ph type="sldNum" sz="quarter" idx="10"/>
          </p:nvPr>
        </p:nvSpPr>
        <p:spPr/>
        <p:txBody>
          <a:bodyPr/>
          <a:lstStyle/>
          <a:p>
            <a:fld id="{6F448A6D-77BC-7643-8FC7-7681B8B259F8}" type="slidenum">
              <a:rPr lang="en-GB" smtClean="0"/>
              <a:pPr/>
              <a:t>4</a:t>
            </a:fld>
            <a:endParaRPr lang="en-GB"/>
          </a:p>
        </p:txBody>
      </p:sp>
      <p:pic>
        <p:nvPicPr>
          <p:cNvPr id="5" name="Picture 4"/>
          <p:cNvPicPr>
            <a:picLocks noChangeAspect="1"/>
          </p:cNvPicPr>
          <p:nvPr/>
        </p:nvPicPr>
        <p:blipFill>
          <a:blip r:embed="rId3"/>
          <a:stretch>
            <a:fillRect/>
          </a:stretch>
        </p:blipFill>
        <p:spPr>
          <a:xfrm>
            <a:off x="5638800" y="3200400"/>
            <a:ext cx="3318872" cy="2971800"/>
          </a:xfrm>
          <a:prstGeom prst="rect">
            <a:avLst/>
          </a:prstGeom>
        </p:spPr>
      </p:pic>
      <p:sp>
        <p:nvSpPr>
          <p:cNvPr id="6" name="Content Placeholder 2"/>
          <p:cNvSpPr txBox="1">
            <a:spLocks/>
          </p:cNvSpPr>
          <p:nvPr/>
        </p:nvSpPr>
        <p:spPr bwMode="auto">
          <a:xfrm>
            <a:off x="685800" y="2514600"/>
            <a:ext cx="52578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GB" sz="2800" kern="0" dirty="0" smtClean="0">
                <a:solidFill>
                  <a:srgbClr val="FFFF00"/>
                </a:solidFill>
                <a:latin typeface="+mn-lt"/>
              </a:rPr>
              <a:t>However it is not enough that an </a:t>
            </a:r>
            <a:r>
              <a:rPr kumimoji="0" lang="en-GB" sz="2800" b="0" i="1" u="none" strike="noStrike" kern="0" cap="none" spc="0" normalizeH="0" baseline="0" noProof="0" dirty="0" smtClean="0">
                <a:ln>
                  <a:noFill/>
                </a:ln>
                <a:solidFill>
                  <a:srgbClr val="FFFF00"/>
                </a:solidFill>
                <a:effectLst/>
                <a:uLnTx/>
                <a:uFillTx/>
                <a:latin typeface="+mn-lt"/>
                <a:ea typeface="+mn-ea"/>
                <a:cs typeface="+mn-cs"/>
              </a:rPr>
              <a:t>Engineered</a:t>
            </a:r>
            <a:r>
              <a:rPr kumimoji="0" lang="en-GB" sz="2800" b="0" i="0" u="none" strike="noStrike" kern="0" cap="none" spc="0" normalizeH="0" baseline="0" noProof="0" dirty="0" smtClean="0">
                <a:ln>
                  <a:noFill/>
                </a:ln>
                <a:solidFill>
                  <a:srgbClr val="FFFF00"/>
                </a:solidFill>
                <a:effectLst/>
                <a:uLnTx/>
                <a:uFillTx/>
                <a:latin typeface="+mn-lt"/>
                <a:ea typeface="+mn-ea"/>
                <a:cs typeface="+mn-cs"/>
              </a:rPr>
              <a:t> product</a:t>
            </a:r>
            <a:r>
              <a:rPr kumimoji="0" lang="en-GB" sz="2800" b="0" i="0" u="none" strike="noStrike" kern="0" cap="none" spc="0" normalizeH="0" noProof="0" dirty="0" smtClean="0">
                <a:ln>
                  <a:noFill/>
                </a:ln>
                <a:solidFill>
                  <a:srgbClr val="FFFF00"/>
                </a:solidFill>
                <a:effectLst/>
                <a:uLnTx/>
                <a:uFillTx/>
                <a:latin typeface="+mn-lt"/>
                <a:ea typeface="+mn-ea"/>
                <a:cs typeface="+mn-cs"/>
              </a:rPr>
              <a:t> merely </a:t>
            </a:r>
            <a:r>
              <a:rPr kumimoji="0" lang="en-GB" sz="2800" b="0" i="0" u="none" strike="noStrike" kern="0" cap="none" spc="0" normalizeH="0" baseline="0" noProof="0" dirty="0" smtClean="0">
                <a:ln>
                  <a:noFill/>
                </a:ln>
                <a:solidFill>
                  <a:srgbClr val="FFFF00"/>
                </a:solidFill>
                <a:effectLst/>
                <a:uLnTx/>
                <a:uFillTx/>
                <a:latin typeface="+mn-lt"/>
                <a:ea typeface="+mn-ea"/>
                <a:cs typeface="+mn-cs"/>
              </a:rPr>
              <a:t>works: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err="1" smtClean="0">
                <a:ln>
                  <a:noFill/>
                </a:ln>
                <a:solidFill>
                  <a:srgbClr val="FFFF00"/>
                </a:solidFill>
                <a:effectLst/>
                <a:uLnTx/>
                <a:uFillTx/>
                <a:latin typeface="+mn-lt"/>
                <a:ea typeface="ＭＳ Ｐゴシック" charset="-128"/>
              </a:rPr>
              <a:t>r</a:t>
            </a:r>
            <a:r>
              <a:rPr kumimoji="0" lang="en-GB" sz="2000" b="0" i="0" u="none" strike="noStrike" kern="0" cap="none" spc="0" normalizeH="0" baseline="0" noProof="0" dirty="0" err="1" smtClean="0">
                <a:ln>
                  <a:noFill/>
                </a:ln>
                <a:solidFill>
                  <a:srgbClr val="FFFF00"/>
                </a:solidFill>
                <a:effectLst/>
                <a:uLnTx/>
                <a:uFillTx/>
                <a:latin typeface="+mn-lt"/>
                <a:ea typeface="ＭＳ Ｐゴシック" charset="-128"/>
              </a:rPr>
              <a:t>eliable</a:t>
            </a:r>
            <a:r>
              <a:rPr kumimoji="0" lang="en-GB" sz="2000" b="0" i="0" u="none" strike="noStrike" kern="0" cap="none" spc="0" normalizeH="0" baseline="0" noProof="0" dirty="0" smtClean="0">
                <a:ln>
                  <a:noFill/>
                </a:ln>
                <a:solidFill>
                  <a:srgbClr val="FFFF00"/>
                </a:solidFill>
                <a:effectLst/>
                <a:uLnTx/>
                <a:uFillTx/>
                <a:latin typeface="+mn-lt"/>
                <a:ea typeface="ＭＳ Ｐゴシック" charset="-128"/>
              </a:rPr>
              <a:t>; safe; robust; maintainable; diagnosable; failure characterised; </a:t>
            </a:r>
            <a:r>
              <a:rPr kumimoji="0" lang="en-GB" sz="2000" b="0" i="0" u="none" strike="noStrike" kern="0" cap="none" spc="0" normalizeH="0" baseline="0" noProof="0" dirty="0" err="1" smtClean="0">
                <a:ln>
                  <a:noFill/>
                </a:ln>
                <a:solidFill>
                  <a:srgbClr val="FFFF00"/>
                </a:solidFill>
                <a:effectLst/>
                <a:uLnTx/>
                <a:uFillTx/>
                <a:latin typeface="+mn-lt"/>
                <a:ea typeface="ＭＳ Ｐゴシック" charset="-128"/>
              </a:rPr>
              <a:t>prognosable</a:t>
            </a:r>
            <a:r>
              <a:rPr kumimoji="0" lang="en-GB" sz="2000" b="0" i="0" u="none" strike="noStrike" kern="0" cap="none" spc="0" normalizeH="0" baseline="0" noProof="0" dirty="0" smtClean="0">
                <a:ln>
                  <a:noFill/>
                </a:ln>
                <a:solidFill>
                  <a:srgbClr val="FFFF00"/>
                </a:solidFill>
                <a:effectLst/>
                <a:uLnTx/>
                <a:uFillTx/>
                <a:latin typeface="+mn-lt"/>
                <a:ea typeface="ＭＳ Ｐゴシック" charset="-128"/>
              </a:rPr>
              <a:t>; inexpensive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GB" sz="2800" kern="0" dirty="0" smtClean="0">
                <a:solidFill>
                  <a:srgbClr val="FFFF00"/>
                </a:solidFill>
                <a:latin typeface="+mn-lt"/>
              </a:rPr>
              <a:t>E</a:t>
            </a:r>
            <a:r>
              <a:rPr kumimoji="0" lang="en-GB" sz="2800" b="0" i="0" u="none" strike="noStrike" kern="0" cap="none" spc="0" normalizeH="0" baseline="0" noProof="0" dirty="0" err="1" smtClean="0">
                <a:ln>
                  <a:noFill/>
                </a:ln>
                <a:solidFill>
                  <a:srgbClr val="FFFF00"/>
                </a:solidFill>
                <a:effectLst/>
                <a:uLnTx/>
                <a:uFillTx/>
                <a:latin typeface="+mn-lt"/>
                <a:ea typeface="+mn-ea"/>
                <a:cs typeface="+mn-cs"/>
              </a:rPr>
              <a:t>ngineers</a:t>
            </a:r>
            <a:r>
              <a:rPr kumimoji="0" lang="en-GB" sz="2800" b="0" i="0" u="none" strike="noStrike" kern="0" cap="none" spc="0" normalizeH="0" baseline="0" noProof="0" dirty="0" smtClean="0">
                <a:ln>
                  <a:noFill/>
                </a:ln>
                <a:solidFill>
                  <a:srgbClr val="FFFF00"/>
                </a:solidFill>
                <a:effectLst/>
                <a:uLnTx/>
                <a:uFillTx/>
                <a:latin typeface="+mn-lt"/>
                <a:ea typeface="+mn-ea"/>
                <a:cs typeface="+mn-cs"/>
              </a:rPr>
              <a:t> analyse systems and measure these characteristics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Software quality evidence</a:t>
            </a:r>
            <a:endParaRPr lang="en-GB" dirty="0"/>
          </a:p>
        </p:txBody>
      </p:sp>
      <p:sp>
        <p:nvSpPr>
          <p:cNvPr id="3" name="Content Placeholder 2"/>
          <p:cNvSpPr>
            <a:spLocks noGrp="1"/>
          </p:cNvSpPr>
          <p:nvPr>
            <p:ph idx="1"/>
          </p:nvPr>
        </p:nvSpPr>
        <p:spPr/>
        <p:txBody>
          <a:bodyPr/>
          <a:lstStyle/>
          <a:p>
            <a:pPr>
              <a:buClr>
                <a:srgbClr val="A1E4FF"/>
              </a:buClr>
            </a:pPr>
            <a:r>
              <a:rPr lang="en-US" dirty="0" smtClean="0"/>
              <a:t>D</a:t>
            </a:r>
            <a:r>
              <a:rPr lang="en-GB" dirty="0" err="1" smtClean="0"/>
              <a:t>evelopment</a:t>
            </a:r>
            <a:r>
              <a:rPr lang="en-GB" dirty="0" smtClean="0"/>
              <a:t> processes and practices</a:t>
            </a:r>
          </a:p>
          <a:p>
            <a:pPr lvl="1"/>
            <a:r>
              <a:rPr lang="en-US" dirty="0" smtClean="0">
                <a:solidFill>
                  <a:srgbClr val="A1E4FF"/>
                </a:solidFill>
              </a:rPr>
              <a:t>I</a:t>
            </a:r>
            <a:r>
              <a:rPr lang="en-GB" dirty="0" err="1" smtClean="0">
                <a:solidFill>
                  <a:srgbClr val="A1E4FF"/>
                </a:solidFill>
              </a:rPr>
              <a:t>mportant</a:t>
            </a:r>
            <a:r>
              <a:rPr lang="en-GB" dirty="0" smtClean="0">
                <a:solidFill>
                  <a:srgbClr val="A1E4FF"/>
                </a:solidFill>
              </a:rPr>
              <a:t> </a:t>
            </a:r>
            <a:r>
              <a:rPr lang="en-GB" sz="2400" dirty="0" smtClean="0">
                <a:solidFill>
                  <a:srgbClr val="A1E4FF"/>
                </a:solidFill>
              </a:rPr>
              <a:t>(in any form of engineering)</a:t>
            </a:r>
            <a:endParaRPr lang="en-GB" dirty="0" smtClean="0">
              <a:solidFill>
                <a:srgbClr val="A1E4FF"/>
              </a:solidFill>
            </a:endParaRPr>
          </a:p>
          <a:p>
            <a:pPr lvl="1"/>
            <a:r>
              <a:rPr lang="en-US" dirty="0" smtClean="0">
                <a:solidFill>
                  <a:srgbClr val="A1E4FF"/>
                </a:solidFill>
              </a:rPr>
              <a:t>D</a:t>
            </a:r>
            <a:r>
              <a:rPr lang="en-GB" dirty="0" err="1" smtClean="0">
                <a:solidFill>
                  <a:srgbClr val="A1E4FF"/>
                </a:solidFill>
              </a:rPr>
              <a:t>o</a:t>
            </a:r>
            <a:r>
              <a:rPr lang="en-GB" dirty="0" smtClean="0">
                <a:solidFill>
                  <a:srgbClr val="A1E4FF"/>
                </a:solidFill>
              </a:rPr>
              <a:t> not guarantee quality or safety</a:t>
            </a:r>
          </a:p>
          <a:p>
            <a:r>
              <a:rPr lang="en-GB" dirty="0" smtClean="0"/>
              <a:t>Testing</a:t>
            </a:r>
          </a:p>
          <a:p>
            <a:pPr lvl="1"/>
            <a:r>
              <a:rPr lang="en-GB" dirty="0" smtClean="0">
                <a:solidFill>
                  <a:srgbClr val="A1E4FF"/>
                </a:solidFill>
              </a:rPr>
              <a:t>Can </a:t>
            </a:r>
            <a:r>
              <a:rPr lang="en-GB" i="1" dirty="0" smtClean="0">
                <a:solidFill>
                  <a:srgbClr val="A1E4FF"/>
                </a:solidFill>
              </a:rPr>
              <a:t>initially</a:t>
            </a:r>
            <a:r>
              <a:rPr lang="en-GB" dirty="0" smtClean="0">
                <a:solidFill>
                  <a:srgbClr val="A1E4FF"/>
                </a:solidFill>
              </a:rPr>
              <a:t> indicate quality</a:t>
            </a:r>
          </a:p>
          <a:p>
            <a:pPr lvl="1"/>
            <a:r>
              <a:rPr lang="en-GB" dirty="0" smtClean="0">
                <a:solidFill>
                  <a:srgbClr val="A1E4FF"/>
                </a:solidFill>
              </a:rPr>
              <a:t>Repeated and hierarchical testing does not </a:t>
            </a:r>
          </a:p>
          <a:p>
            <a:pPr lvl="1"/>
            <a:r>
              <a:rPr lang="en-US" dirty="0" smtClean="0">
                <a:solidFill>
                  <a:srgbClr val="A1E4FF"/>
                </a:solidFill>
              </a:rPr>
              <a:t>T</a:t>
            </a:r>
            <a:r>
              <a:rPr lang="en-GB" dirty="0" err="1" smtClean="0">
                <a:solidFill>
                  <a:srgbClr val="A1E4FF"/>
                </a:solidFill>
              </a:rPr>
              <a:t>esting</a:t>
            </a:r>
            <a:r>
              <a:rPr lang="en-GB" dirty="0" smtClean="0">
                <a:solidFill>
                  <a:srgbClr val="A1E4FF"/>
                </a:solidFill>
              </a:rPr>
              <a:t> is a </a:t>
            </a:r>
            <a:r>
              <a:rPr lang="en-GB" i="1" dirty="0" smtClean="0">
                <a:solidFill>
                  <a:srgbClr val="A1E4FF"/>
                </a:solidFill>
              </a:rPr>
              <a:t>high precision, but low coverage method</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6F448A6D-77BC-7643-8FC7-7681B8B259F8}" type="slidenum">
              <a:rPr lang="en-GB" smtClean="0"/>
              <a:pPr/>
              <a:t>5</a:t>
            </a:fld>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Software is very complex</a:t>
            </a:r>
            <a:endParaRPr lang="en-GB" dirty="0"/>
          </a:p>
        </p:txBody>
      </p:sp>
      <p:sp>
        <p:nvSpPr>
          <p:cNvPr id="3" name="Content Placeholder 2"/>
          <p:cNvSpPr>
            <a:spLocks noGrp="1"/>
          </p:cNvSpPr>
          <p:nvPr>
            <p:ph idx="1"/>
          </p:nvPr>
        </p:nvSpPr>
        <p:spPr/>
        <p:txBody>
          <a:bodyPr/>
          <a:lstStyle/>
          <a:p>
            <a:r>
              <a:rPr lang="en-GB" sz="2800" dirty="0" smtClean="0"/>
              <a:t>There are no physical constraints such as spatial partitioning, mass, material strength to limit the size or complexity of software</a:t>
            </a:r>
          </a:p>
          <a:p>
            <a:pPr lvl="1"/>
            <a:r>
              <a:rPr lang="en-GB" sz="2400" dirty="0" smtClean="0"/>
              <a:t>So we must create paradigms and enforce them</a:t>
            </a:r>
          </a:p>
          <a:p>
            <a:r>
              <a:rPr lang="en-GB" sz="2800" dirty="0" smtClean="0"/>
              <a:t>Current paradigms are such that the non functional analysis is difficult to determine</a:t>
            </a:r>
          </a:p>
          <a:p>
            <a:pPr lvl="1"/>
            <a:r>
              <a:rPr lang="en-US" sz="2400" dirty="0" smtClean="0"/>
              <a:t>E</a:t>
            </a:r>
            <a:r>
              <a:rPr lang="en-GB" sz="2400" dirty="0" err="1" smtClean="0"/>
              <a:t>ven</a:t>
            </a:r>
            <a:r>
              <a:rPr lang="en-GB" sz="2400" dirty="0" smtClean="0"/>
              <a:t> than complex physical systems and those can have complex fault interactions</a:t>
            </a:r>
          </a:p>
          <a:p>
            <a:r>
              <a:rPr lang="en-GB" sz="2800" dirty="0" smtClean="0">
                <a:solidFill>
                  <a:schemeClr val="bg1"/>
                </a:solidFill>
              </a:rPr>
              <a:t>We will concentrate on one type of analysis: Failure Mode and Effects Analysis</a:t>
            </a:r>
          </a:p>
          <a:p>
            <a:pPr>
              <a:buNone/>
            </a:pPr>
            <a:endParaRPr lang="en-GB" sz="2800" dirty="0" smtClean="0"/>
          </a:p>
          <a:p>
            <a:endParaRPr lang="en-GB" sz="2800" dirty="0"/>
          </a:p>
        </p:txBody>
      </p:sp>
      <p:sp>
        <p:nvSpPr>
          <p:cNvPr id="4" name="Slide Number Placeholder 3"/>
          <p:cNvSpPr>
            <a:spLocks noGrp="1"/>
          </p:cNvSpPr>
          <p:nvPr>
            <p:ph type="sldNum" sz="quarter" idx="10"/>
          </p:nvPr>
        </p:nvSpPr>
        <p:spPr/>
        <p:txBody>
          <a:bodyPr/>
          <a:lstStyle/>
          <a:p>
            <a:fld id="{6F448A6D-77BC-7643-8FC7-7681B8B259F8}" type="slidenum">
              <a:rPr lang="en-GB" smtClean="0"/>
              <a:pPr/>
              <a:t>6</a:t>
            </a:fld>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FMEA</a:t>
            </a:r>
            <a:endParaRPr lang="en-GB" dirty="0"/>
          </a:p>
        </p:txBody>
      </p:sp>
      <p:sp>
        <p:nvSpPr>
          <p:cNvPr id="3" name="Content Placeholder 2"/>
          <p:cNvSpPr>
            <a:spLocks noGrp="1"/>
          </p:cNvSpPr>
          <p:nvPr>
            <p:ph idx="1"/>
          </p:nvPr>
        </p:nvSpPr>
        <p:spPr/>
        <p:txBody>
          <a:bodyPr/>
          <a:lstStyle/>
          <a:p>
            <a:r>
              <a:rPr lang="en-US" sz="2800" dirty="0" smtClean="0"/>
              <a:t>FMEA is a </a:t>
            </a:r>
            <a:r>
              <a:rPr lang="en-US" sz="2800" dirty="0" smtClean="0">
                <a:solidFill>
                  <a:srgbClr val="A1E4FF"/>
                </a:solidFill>
              </a:rPr>
              <a:t>systematic</a:t>
            </a:r>
            <a:r>
              <a:rPr lang="en-US" sz="2800" dirty="0" smtClean="0"/>
              <a:t> safety analysis method that identifies possible system failure modes.</a:t>
            </a:r>
          </a:p>
          <a:p>
            <a:r>
              <a:rPr lang="en-US" sz="2800" dirty="0" smtClean="0"/>
              <a:t>It </a:t>
            </a:r>
            <a:r>
              <a:rPr lang="en-US" sz="2800" dirty="0" smtClean="0">
                <a:solidFill>
                  <a:srgbClr val="A1E4FF"/>
                </a:solidFill>
              </a:rPr>
              <a:t>doesn’t prevent </a:t>
            </a:r>
            <a:r>
              <a:rPr lang="en-US" sz="2800" dirty="0" smtClean="0"/>
              <a:t>the system failing, but it does mean </a:t>
            </a:r>
            <a:r>
              <a:rPr lang="en-US" sz="2800" dirty="0" smtClean="0">
                <a:solidFill>
                  <a:srgbClr val="A1E4FF"/>
                </a:solidFill>
              </a:rPr>
              <a:t>we understand how it can fail </a:t>
            </a:r>
            <a:r>
              <a:rPr lang="en-US" sz="2800" dirty="0" smtClean="0"/>
              <a:t>and ensure really bad stuff doesn’t happen.</a:t>
            </a:r>
            <a:endParaRPr lang="en-US" sz="2800" dirty="0" smtClean="0"/>
          </a:p>
          <a:p>
            <a:pPr>
              <a:lnSpc>
                <a:spcPct val="90000"/>
              </a:lnSpc>
            </a:pPr>
            <a:r>
              <a:rPr lang="en-GB" sz="2600" dirty="0" smtClean="0"/>
              <a:t>FMEA provides a “what if” analysis for a wide range of hypothetical faults</a:t>
            </a:r>
            <a:endParaRPr lang="en-GB" sz="2600" dirty="0" smtClean="0"/>
          </a:p>
          <a:p>
            <a:pPr lvl="1">
              <a:lnSpc>
                <a:spcPct val="90000"/>
              </a:lnSpc>
            </a:pPr>
            <a:r>
              <a:rPr lang="en-US" sz="2400" dirty="0" smtClean="0"/>
              <a:t>P</a:t>
            </a:r>
            <a:r>
              <a:rPr lang="en-GB" sz="2400" dirty="0" err="1" smtClean="0"/>
              <a:t>rovides</a:t>
            </a:r>
            <a:r>
              <a:rPr lang="en-GB" sz="2400" dirty="0" smtClean="0"/>
              <a:t> understanding </a:t>
            </a:r>
            <a:r>
              <a:rPr lang="en-GB" sz="2400" dirty="0" smtClean="0"/>
              <a:t>of failure mechanisms</a:t>
            </a:r>
            <a:endParaRPr lang="en-GB" sz="2400" dirty="0" smtClean="0"/>
          </a:p>
          <a:p>
            <a:pPr lvl="1">
              <a:lnSpc>
                <a:spcPct val="90000"/>
              </a:lnSpc>
            </a:pPr>
            <a:r>
              <a:rPr lang="en-GB" sz="2400" dirty="0" smtClean="0"/>
              <a:t>Locates unexpectedly serious faults</a:t>
            </a:r>
          </a:p>
          <a:p>
            <a:pPr lvl="1">
              <a:lnSpc>
                <a:spcPct val="90000"/>
              </a:lnSpc>
            </a:pPr>
            <a:r>
              <a:rPr lang="en-GB" sz="2400" dirty="0" smtClean="0"/>
              <a:t>Aims to ensure uniform </a:t>
            </a:r>
            <a:r>
              <a:rPr lang="en-GB" sz="2400" dirty="0" smtClean="0"/>
              <a:t>quality</a:t>
            </a:r>
            <a:endParaRPr lang="en-GB" dirty="0"/>
          </a:p>
        </p:txBody>
      </p:sp>
      <p:sp>
        <p:nvSpPr>
          <p:cNvPr id="4" name="Slide Number Placeholder 3"/>
          <p:cNvSpPr>
            <a:spLocks noGrp="1"/>
          </p:cNvSpPr>
          <p:nvPr>
            <p:ph type="sldNum" sz="quarter" idx="10"/>
          </p:nvPr>
        </p:nvSpPr>
        <p:spPr/>
        <p:txBody>
          <a:bodyPr/>
          <a:lstStyle/>
          <a:p>
            <a:fld id="{6F448A6D-77BC-7643-8FC7-7681B8B259F8}" type="slidenum">
              <a:rPr lang="en-GB" smtClean="0"/>
              <a:pPr/>
              <a:t>7</a:t>
            </a:fld>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Software </a:t>
            </a:r>
            <a:r>
              <a:rPr lang="en-GB" dirty="0" err="1" smtClean="0"/>
              <a:t>doesn</a:t>
            </a:r>
            <a:r>
              <a:rPr lang="en-US" dirty="0" smtClean="0"/>
              <a:t>’</a:t>
            </a:r>
            <a:r>
              <a:rPr lang="en-GB" dirty="0" err="1" smtClean="0"/>
              <a:t>t</a:t>
            </a:r>
            <a:r>
              <a:rPr lang="en-GB" dirty="0" smtClean="0"/>
              <a:t> wear out</a:t>
            </a:r>
            <a:endParaRPr lang="en-GB" dirty="0"/>
          </a:p>
        </p:txBody>
      </p:sp>
      <p:sp>
        <p:nvSpPr>
          <p:cNvPr id="3" name="Content Placeholder 2"/>
          <p:cNvSpPr>
            <a:spLocks noGrp="1"/>
          </p:cNvSpPr>
          <p:nvPr>
            <p:ph idx="1"/>
          </p:nvPr>
        </p:nvSpPr>
        <p:spPr/>
        <p:txBody>
          <a:bodyPr/>
          <a:lstStyle/>
          <a:p>
            <a:r>
              <a:rPr lang="en-US" sz="2800" dirty="0" smtClean="0"/>
              <a:t>I</a:t>
            </a:r>
            <a:r>
              <a:rPr lang="en-GB" sz="2800" dirty="0" err="1" smtClean="0"/>
              <a:t>t</a:t>
            </a:r>
            <a:r>
              <a:rPr lang="en-GB" sz="2800" dirty="0" smtClean="0"/>
              <a:t> is pure logic</a:t>
            </a:r>
            <a:r>
              <a:rPr lang="en-US" sz="2800" dirty="0" smtClean="0"/>
              <a:t>…</a:t>
            </a:r>
          </a:p>
          <a:p>
            <a:pPr lvl="1"/>
            <a:r>
              <a:rPr lang="en-US" sz="2400" dirty="0" smtClean="0"/>
              <a:t>and therefore </a:t>
            </a:r>
            <a:r>
              <a:rPr lang="en-US" sz="2400" i="1" dirty="0" smtClean="0"/>
              <a:t>could</a:t>
            </a:r>
            <a:r>
              <a:rPr lang="en-US" sz="2400" dirty="0" smtClean="0"/>
              <a:t> be perfect</a:t>
            </a:r>
          </a:p>
          <a:p>
            <a:r>
              <a:rPr lang="en-US" sz="2800" dirty="0" smtClean="0"/>
              <a:t>Other engineers </a:t>
            </a:r>
            <a:r>
              <a:rPr lang="en-US" sz="2800" i="1" dirty="0" smtClean="0"/>
              <a:t>must</a:t>
            </a:r>
            <a:r>
              <a:rPr lang="en-US" sz="2800" dirty="0" smtClean="0"/>
              <a:t> anticipate failure at design time</a:t>
            </a:r>
          </a:p>
          <a:p>
            <a:pPr lvl="1"/>
            <a:r>
              <a:rPr lang="en-US" sz="2400" dirty="0" smtClean="0"/>
              <a:t>Because physical devices deteriorate over time and must survive their environment</a:t>
            </a:r>
          </a:p>
          <a:p>
            <a:pPr lvl="1"/>
            <a:r>
              <a:rPr lang="en-US" sz="2400" dirty="0" smtClean="0"/>
              <a:t>This leads to a greater design awareness and range of development / analysis tools </a:t>
            </a:r>
          </a:p>
          <a:p>
            <a:r>
              <a:rPr lang="en-US" sz="2800" dirty="0" smtClean="0"/>
              <a:t>Complex software does provide symptoms of wear out…</a:t>
            </a:r>
            <a:endParaRPr lang="en-GB" sz="2800" dirty="0"/>
          </a:p>
        </p:txBody>
      </p:sp>
      <p:sp>
        <p:nvSpPr>
          <p:cNvPr id="4" name="Slide Number Placeholder 3"/>
          <p:cNvSpPr>
            <a:spLocks noGrp="1"/>
          </p:cNvSpPr>
          <p:nvPr>
            <p:ph type="sldNum" sz="quarter" idx="10"/>
          </p:nvPr>
        </p:nvSpPr>
        <p:spPr/>
        <p:txBody>
          <a:bodyPr/>
          <a:lstStyle/>
          <a:p>
            <a:fld id="{6F448A6D-77BC-7643-8FC7-7681B8B259F8}" type="slidenum">
              <a:rPr lang="en-GB" smtClean="0"/>
              <a:pPr/>
              <a:t>8</a:t>
            </a:fld>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DC9"/>
                </a:solidFill>
              </a:rPr>
              <a:t>FMEA: </a:t>
            </a:r>
            <a:br>
              <a:rPr lang="en-GB" dirty="0" smtClean="0">
                <a:solidFill>
                  <a:srgbClr val="FFFDC9"/>
                </a:solidFill>
              </a:rPr>
            </a:br>
            <a:r>
              <a:rPr lang="en-GB" dirty="0" smtClean="0">
                <a:solidFill>
                  <a:srgbClr val="FFFDC9"/>
                </a:solidFill>
              </a:rPr>
              <a:t>Analysis tractability</a:t>
            </a:r>
            <a:endParaRPr lang="en-GB" dirty="0">
              <a:solidFill>
                <a:srgbClr val="FFFDC9"/>
              </a:solidFill>
            </a:endParaRPr>
          </a:p>
        </p:txBody>
      </p:sp>
      <p:sp>
        <p:nvSpPr>
          <p:cNvPr id="3" name="Content Placeholder 2"/>
          <p:cNvSpPr>
            <a:spLocks noGrp="1"/>
          </p:cNvSpPr>
          <p:nvPr>
            <p:ph idx="1"/>
          </p:nvPr>
        </p:nvSpPr>
        <p:spPr>
          <a:xfrm>
            <a:off x="685800" y="1524000"/>
            <a:ext cx="8153400" cy="2667000"/>
          </a:xfrm>
        </p:spPr>
        <p:txBody>
          <a:bodyPr/>
          <a:lstStyle/>
          <a:p>
            <a:r>
              <a:rPr lang="en-US" sz="2400" dirty="0" smtClean="0"/>
              <a:t>H</a:t>
            </a:r>
            <a:r>
              <a:rPr lang="en-GB" sz="2400" dirty="0" err="1" smtClean="0"/>
              <a:t>igh</a:t>
            </a:r>
            <a:r>
              <a:rPr lang="en-GB" sz="2400" dirty="0" smtClean="0"/>
              <a:t> coverage, reduced precision, worst case analysis </a:t>
            </a:r>
          </a:p>
          <a:p>
            <a:r>
              <a:rPr lang="en-US" sz="2400" dirty="0" smtClean="0"/>
              <a:t>N</a:t>
            </a:r>
            <a:r>
              <a:rPr lang="en-GB" sz="2400" dirty="0" err="1" smtClean="0"/>
              <a:t>ote</a:t>
            </a:r>
            <a:r>
              <a:rPr lang="en-GB" sz="2400" dirty="0" smtClean="0"/>
              <a:t> low precision does not mean inaccurate</a:t>
            </a:r>
          </a:p>
          <a:p>
            <a:r>
              <a:rPr lang="en-US" sz="2400" dirty="0" smtClean="0"/>
              <a:t>F</a:t>
            </a:r>
            <a:r>
              <a:rPr lang="en-GB" sz="2400" dirty="0" smtClean="0"/>
              <a:t>or example a low precision input could be {good, faulty}.</a:t>
            </a:r>
          </a:p>
          <a:p>
            <a:pPr lvl="1"/>
            <a:r>
              <a:rPr lang="en-US" sz="2000" dirty="0" smtClean="0"/>
              <a:t>An accurate analysis will correctly categorize outputs as {good, faulty, possibly faulty}.</a:t>
            </a:r>
            <a:endParaRPr lang="en-GB" dirty="0" smtClean="0"/>
          </a:p>
          <a:p>
            <a:pPr lvl="2"/>
            <a:endParaRPr lang="en-GB" sz="2000" dirty="0"/>
          </a:p>
        </p:txBody>
      </p:sp>
      <p:sp>
        <p:nvSpPr>
          <p:cNvPr id="4" name="Slide Number Placeholder 3"/>
          <p:cNvSpPr>
            <a:spLocks noGrp="1"/>
          </p:cNvSpPr>
          <p:nvPr>
            <p:ph type="sldNum" sz="quarter" idx="10"/>
          </p:nvPr>
        </p:nvSpPr>
        <p:spPr/>
        <p:txBody>
          <a:bodyPr/>
          <a:lstStyle/>
          <a:p>
            <a:fld id="{6F448A6D-77BC-7643-8FC7-7681B8B259F8}" type="slidenum">
              <a:rPr lang="en-GB" smtClean="0"/>
              <a:pPr/>
              <a:t>9</a:t>
            </a:fld>
            <a:endParaRPr lang="en-GB"/>
          </a:p>
        </p:txBody>
      </p:sp>
      <p:pic>
        <p:nvPicPr>
          <p:cNvPr id="6" name="Picture 5" descr="fmea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0" y="4038600"/>
            <a:ext cx="9144000" cy="20574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3077</TotalTime>
  <Words>1885</Words>
  <Application>Microsoft PowerPoint</Application>
  <PresentationFormat>On-screen Show (4:3)</PresentationFormat>
  <Paragraphs>187</Paragraphs>
  <Slides>21</Slides>
  <Notes>12</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Default Design</vt:lpstr>
      <vt:lpstr>Microsoft Visio Drawing</vt:lpstr>
      <vt:lpstr>Lessons from engineering: Can software benefit from product based evidence of reliability?</vt:lpstr>
      <vt:lpstr>Outline</vt:lpstr>
      <vt:lpstr>Slide 3</vt:lpstr>
      <vt:lpstr>Engineering Software</vt:lpstr>
      <vt:lpstr>Software quality evidence</vt:lpstr>
      <vt:lpstr>Software is very complex</vt:lpstr>
      <vt:lpstr>FMEA</vt:lpstr>
      <vt:lpstr>Software doesn’t wear out</vt:lpstr>
      <vt:lpstr>FMEA:  Analysis tractability</vt:lpstr>
      <vt:lpstr>Need a suitable computational infrastructure</vt:lpstr>
      <vt:lpstr>Faults</vt:lpstr>
      <vt:lpstr>An experiment</vt:lpstr>
      <vt:lpstr>SAF Fault Propagation Model</vt:lpstr>
      <vt:lpstr>Conditions - example</vt:lpstr>
      <vt:lpstr>Data structures</vt:lpstr>
      <vt:lpstr>Abstract shape graphs</vt:lpstr>
      <vt:lpstr>Slide 17</vt:lpstr>
      <vt:lpstr>Conclusion</vt:lpstr>
      <vt:lpstr>Kinds of reliability analysis</vt:lpstr>
      <vt:lpstr>Weak or strong ?</vt:lpstr>
      <vt:lpstr>Slide 21</vt:lpstr>
    </vt:vector>
  </TitlesOfParts>
  <Company>CASIS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UWA/CASIS ASTRAEA Workshop 3</dc:title>
  <dc:creator>Neil Taylor</dc:creator>
  <cp:lastModifiedBy>Neal Snooke</cp:lastModifiedBy>
  <cp:revision>213</cp:revision>
  <cp:lastPrinted>2010-07-13T15:36:33Z</cp:lastPrinted>
  <dcterms:created xsi:type="dcterms:W3CDTF">2010-07-12T12:34:43Z</dcterms:created>
  <dcterms:modified xsi:type="dcterms:W3CDTF">2010-07-13T16:12:36Z</dcterms:modified>
</cp:coreProperties>
</file>