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0" r:id="rId2"/>
    <p:sldMasterId id="2147483696" r:id="rId3"/>
    <p:sldMasterId id="2147483672" r:id="rId4"/>
    <p:sldMasterId id="2147483660" r:id="rId5"/>
  </p:sldMasterIdLst>
  <p:notesMasterIdLst>
    <p:notesMasterId r:id="rId29"/>
  </p:notesMasterIdLst>
  <p:sldIdLst>
    <p:sldId id="257" r:id="rId6"/>
    <p:sldId id="262" r:id="rId7"/>
    <p:sldId id="263" r:id="rId8"/>
    <p:sldId id="293" r:id="rId9"/>
    <p:sldId id="265" r:id="rId10"/>
    <p:sldId id="266" r:id="rId11"/>
    <p:sldId id="268" r:id="rId12"/>
    <p:sldId id="270" r:id="rId13"/>
    <p:sldId id="271" r:id="rId14"/>
    <p:sldId id="272" r:id="rId15"/>
    <p:sldId id="273" r:id="rId16"/>
    <p:sldId id="274" r:id="rId17"/>
    <p:sldId id="275" r:id="rId18"/>
    <p:sldId id="276" r:id="rId19"/>
    <p:sldId id="277" r:id="rId20"/>
    <p:sldId id="287" r:id="rId21"/>
    <p:sldId id="279" r:id="rId22"/>
    <p:sldId id="280" r:id="rId23"/>
    <p:sldId id="281" r:id="rId24"/>
    <p:sldId id="282" r:id="rId25"/>
    <p:sldId id="283" r:id="rId26"/>
    <p:sldId id="284" r:id="rId27"/>
    <p:sldId id="289" r:id="rId28"/>
  </p:sldIdLst>
  <p:sldSz cx="13003213" cy="9756775"/>
  <p:notesSz cx="6858000" cy="91440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3">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6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8" autoAdjust="0"/>
    <p:restoredTop sz="94660"/>
  </p:normalViewPr>
  <p:slideViewPr>
    <p:cSldViewPr snapToGrid="0" snapToObjects="1">
      <p:cViewPr varScale="1">
        <p:scale>
          <a:sx n="64" d="100"/>
          <a:sy n="64" d="100"/>
        </p:scale>
        <p:origin x="108" y="474"/>
      </p:cViewPr>
      <p:guideLst>
        <p:guide orient="horz" pos="3073"/>
        <p:guide pos="4096"/>
      </p:guideLst>
    </p:cSldViewPr>
  </p:slideViewPr>
  <p:notesTextViewPr>
    <p:cViewPr>
      <p:scale>
        <a:sx n="100" d="100"/>
        <a:sy n="100" d="100"/>
      </p:scale>
      <p:origin x="0" y="0"/>
    </p:cViewPr>
  </p:notesTextViewPr>
  <p:sorterViewPr>
    <p:cViewPr>
      <p:scale>
        <a:sx n="100" d="100"/>
        <a:sy n="100" d="100"/>
      </p:scale>
      <p:origin x="0" y="1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22661-DAAC-4A48-9E95-7DB8D2CE0152}" type="datetimeFigureOut">
              <a:rPr lang="en-US" smtClean="0"/>
              <a:t>6/30/2015</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BAD3F-1630-6948-816A-17C4E41ECA13}" type="slidenum">
              <a:rPr lang="en-US" smtClean="0"/>
              <a:t>‹#›</a:t>
            </a:fld>
            <a:endParaRPr lang="en-US"/>
          </a:p>
        </p:txBody>
      </p:sp>
    </p:spTree>
    <p:extLst>
      <p:ext uri="{BB962C8B-B14F-4D97-AF65-F5344CB8AC3E}">
        <p14:creationId xmlns:p14="http://schemas.microsoft.com/office/powerpoint/2010/main" val="202780496"/>
      </p:ext>
    </p:extLst>
  </p:cSld>
  <p:clrMap bg1="lt1" tx1="dk1" bg2="lt2" tx2="dk2" accent1="accent1" accent2="accent2" accent3="accent3" accent4="accent4" accent5="accent5" accent6="accent6" hlink="hlink" folHlink="folHlink"/>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641379-045C-294C-AFE0-0AD34B2442D3}" type="slidenum">
              <a:rPr lang="en-US" sz="1200"/>
              <a:pPr/>
              <a:t>6</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Here is a view of the town of Aberystwyth from the sea, </a:t>
            </a:r>
          </a:p>
          <a:p>
            <a:pPr eaLnBrk="1" hangingPunct="1"/>
            <a:r>
              <a:rPr lang="en-US"/>
              <a:t>with the original university building of 1872 in the front,</a:t>
            </a:r>
          </a:p>
          <a:p>
            <a:pPr eaLnBrk="1" hangingPunct="1"/>
            <a:r>
              <a:rPr lang="en-US"/>
              <a:t>and the more recent campus at the back.</a:t>
            </a:r>
          </a:p>
        </p:txBody>
      </p:sp>
    </p:spTree>
    <p:extLst>
      <p:ext uri="{BB962C8B-B14F-4D97-AF65-F5344CB8AC3E}">
        <p14:creationId xmlns:p14="http://schemas.microsoft.com/office/powerpoint/2010/main" val="102059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A8F9E8-6BBF-164A-AE02-D9D3DC1AA391}" type="slidenum">
              <a:rPr lang="en-US" sz="1200"/>
              <a:pPr/>
              <a:t>8</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 have been generously supported by Sun Computers, </a:t>
            </a:r>
          </a:p>
          <a:p>
            <a:pPr eaLnBrk="1" hangingPunct="1"/>
            <a:r>
              <a:rPr lang="en-US"/>
              <a:t>who have provided roughly a million pounds of free equipment over the past three years.</a:t>
            </a:r>
          </a:p>
          <a:p>
            <a:pPr eaLnBrk="1" hangingPunct="1"/>
            <a:endParaRPr lang="en-US"/>
          </a:p>
          <a:p>
            <a:pPr eaLnBrk="1" hangingPunct="1"/>
            <a:r>
              <a:rPr lang="en-US"/>
              <a:t>We have also acquired further equipment through government  research grants, </a:t>
            </a:r>
          </a:p>
          <a:p>
            <a:pPr eaLnBrk="1" hangingPunct="1"/>
            <a:r>
              <a:rPr lang="en-US"/>
              <a:t>and are well supported for our research needs.</a:t>
            </a:r>
          </a:p>
          <a:p>
            <a:pPr eaLnBrk="1" hangingPunct="1"/>
            <a:endParaRPr lang="en-US"/>
          </a:p>
          <a:p>
            <a:pPr eaLnBrk="1" hangingPunct="1"/>
            <a:r>
              <a:rPr lang="en-US"/>
              <a:t>The Robot Scientist work is at the stage where more facilities are needed, and the </a:t>
            </a:r>
          </a:p>
          <a:p>
            <a:pPr eaLnBrk="1" hangingPunct="1"/>
            <a:r>
              <a:rPr lang="en-US"/>
              <a:t>University is currently furnishing a new laboratory for this work.</a:t>
            </a:r>
          </a:p>
          <a:p>
            <a:pPr eaLnBrk="1" hangingPunct="1"/>
            <a:endParaRPr lang="en-US"/>
          </a:p>
          <a:p>
            <a:pPr eaLnBrk="1" hangingPunct="1"/>
            <a:r>
              <a:rPr lang="en-US"/>
              <a:t>The University has recently launched the building of a new £11M Visualization centre, </a:t>
            </a:r>
          </a:p>
          <a:p>
            <a:pPr eaLnBrk="1" hangingPunct="1"/>
            <a:r>
              <a:rPr lang="en-US"/>
              <a:t>that will have a hemispherium and other advanced equipment. Our VICON will be rehoused</a:t>
            </a:r>
          </a:p>
          <a:p>
            <a:pPr eaLnBrk="1" hangingPunct="1"/>
            <a:r>
              <a:rPr lang="en-US"/>
              <a:t>there, and we see this building as very important for our growing visualization work.</a:t>
            </a:r>
          </a:p>
        </p:txBody>
      </p:sp>
    </p:spTree>
    <p:extLst>
      <p:ext uri="{BB962C8B-B14F-4D97-AF65-F5344CB8AC3E}">
        <p14:creationId xmlns:p14="http://schemas.microsoft.com/office/powerpoint/2010/main" val="16607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7F2033-40FC-D147-9919-DC82FE8E00A5}" type="slidenum">
              <a:rPr lang="en-US" sz="1200"/>
              <a:pPr/>
              <a:t>11</a:t>
            </a:fld>
            <a:endParaRPr lang="en-US" sz="1200"/>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This slide contains our stated aims for our undergraduate courses. </a:t>
            </a:r>
          </a:p>
          <a:p>
            <a:pPr eaLnBrk="1" hangingPunct="1"/>
            <a:r>
              <a:rPr lang="en-US"/>
              <a:t>As I said, we have an emphasis on software engineering, </a:t>
            </a:r>
          </a:p>
          <a:p>
            <a:pPr eaLnBrk="1" hangingPunct="1"/>
            <a:r>
              <a:rPr lang="en-US"/>
              <a:t>and on producing graduates that will be employable immediately, </a:t>
            </a:r>
          </a:p>
          <a:p>
            <a:pPr eaLnBrk="1" hangingPunct="1"/>
            <a:r>
              <a:rPr lang="en-US"/>
              <a:t>but adaptable as the computing industry continues to undergo rapid change.</a:t>
            </a:r>
          </a:p>
        </p:txBody>
      </p:sp>
    </p:spTree>
    <p:extLst>
      <p:ext uri="{BB962C8B-B14F-4D97-AF65-F5344CB8AC3E}">
        <p14:creationId xmlns:p14="http://schemas.microsoft.com/office/powerpoint/2010/main" val="21215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DD4024-13A5-7244-89C1-DEB0BFAF01F2}" type="slidenum">
              <a:rPr lang="en-US" sz="1200"/>
              <a:pPr/>
              <a:t>12</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 have undergraduate degrees with a range of titles.</a:t>
            </a:r>
          </a:p>
          <a:p>
            <a:pPr eaLnBrk="1" hangingPunct="1"/>
            <a:r>
              <a:rPr lang="en-US"/>
              <a:t>However, they all have some emphasis on our main strengths - software engineering and artificial intelligence.</a:t>
            </a:r>
          </a:p>
          <a:p>
            <a:pPr eaLnBrk="1" hangingPunct="1"/>
            <a:r>
              <a:rPr lang="en-US"/>
              <a:t>Many of our staff have previously worked in industry, </a:t>
            </a:r>
          </a:p>
          <a:p>
            <a:pPr eaLnBrk="1" hangingPunct="1"/>
            <a:r>
              <a:rPr lang="en-US"/>
              <a:t>and so we emphasize the skills that are needed to be able to engineer software rather than just program.</a:t>
            </a:r>
          </a:p>
          <a:p>
            <a:pPr eaLnBrk="1" hangingPunct="1"/>
            <a:r>
              <a:rPr lang="en-US"/>
              <a:t>That is why all of our degrees contain at least the option of the student spending a year working in</a:t>
            </a:r>
          </a:p>
          <a:p>
            <a:pPr eaLnBrk="1" hangingPunct="1"/>
            <a:r>
              <a:rPr lang="en-US"/>
              <a:t> the computer industry during their degree, so that they gain experience of real software projects.</a:t>
            </a:r>
          </a:p>
          <a:p>
            <a:pPr eaLnBrk="1" hangingPunct="1"/>
            <a:endParaRPr lang="en-US"/>
          </a:p>
          <a:p>
            <a:pPr eaLnBrk="1" hangingPunct="1"/>
            <a:r>
              <a:rPr lang="en-US"/>
              <a:t>We have an Advanced MSc in Distributed and Internet Systems. </a:t>
            </a:r>
          </a:p>
          <a:p>
            <a:pPr eaLnBrk="1" hangingPunct="1"/>
            <a:r>
              <a:rPr lang="en-US"/>
              <a:t>This takes students who already have Computing degrees and gives them deeper study in the areas of </a:t>
            </a:r>
          </a:p>
          <a:p>
            <a:pPr eaLnBrk="1" hangingPunct="1"/>
            <a:r>
              <a:rPr lang="en-US"/>
              <a:t>networked systems and enterprise web systems.</a:t>
            </a:r>
          </a:p>
          <a:p>
            <a:pPr eaLnBrk="1" hangingPunct="1"/>
            <a:endParaRPr lang="en-US"/>
          </a:p>
          <a:p>
            <a:pPr eaLnBrk="1" hangingPunct="1"/>
            <a:r>
              <a:rPr lang="en-US"/>
              <a:t>We have recently decided that we should have more taught MScs in our main research areas, </a:t>
            </a:r>
          </a:p>
          <a:p>
            <a:pPr eaLnBrk="1" hangingPunct="1"/>
            <a:r>
              <a:rPr lang="en-US"/>
              <a:t>and are intending to start new MSc courses in AI and in Vision and Visualization.</a:t>
            </a:r>
          </a:p>
          <a:p>
            <a:pPr eaLnBrk="1" hangingPunct="1"/>
            <a:endParaRPr lang="en-US"/>
          </a:p>
        </p:txBody>
      </p:sp>
    </p:spTree>
    <p:extLst>
      <p:ext uri="{BB962C8B-B14F-4D97-AF65-F5344CB8AC3E}">
        <p14:creationId xmlns:p14="http://schemas.microsoft.com/office/powerpoint/2010/main" val="3967282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Powerpoint Bkgnd3.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Tree>
    <p:extLst>
      <p:ext uri="{BB962C8B-B14F-4D97-AF65-F5344CB8AC3E}">
        <p14:creationId xmlns:p14="http://schemas.microsoft.com/office/powerpoint/2010/main" val="312152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DD7F174-2BCB-A742-A1A8-2D1FBA60AEEE}" type="datetimeFigureOut">
              <a:rPr lang="en-US" smtClean="0"/>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206559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7F174-2BCB-A742-A1A8-2D1FBA60AEEE}" type="datetimeFigureOut">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49585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258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3175" y="388938"/>
            <a:ext cx="7269163" cy="8326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6725" cy="6673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DD7F174-2BCB-A742-A1A8-2D1FBA60AEEE}"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300335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9425"/>
            <a:ext cx="7802562" cy="806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7938" y="871538"/>
            <a:ext cx="7802562" cy="5854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5875"/>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DD7F174-2BCB-A742-A1A8-2D1FBA60AEEE}"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4377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D7F174-2BCB-A742-A1A8-2D1FBA60AEEE}"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2791703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48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5" y="390525"/>
            <a:ext cx="8624888" cy="83248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D7F174-2BCB-A742-A1A8-2D1FBA60AEEE}"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213861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3763" cy="20923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9263"/>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20323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25424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038"/>
            <a:ext cx="11052175" cy="1938337"/>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5438"/>
            <a:ext cx="11052175"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412928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5" y="2276475"/>
            <a:ext cx="5773738"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7013" y="2276475"/>
            <a:ext cx="5775325"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300808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owerpoint Bkgnd3.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Tree>
    <p:extLst>
      <p:ext uri="{BB962C8B-B14F-4D97-AF65-F5344CB8AC3E}">
        <p14:creationId xmlns:p14="http://schemas.microsoft.com/office/powerpoint/2010/main" val="2884191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5" y="2184400"/>
            <a:ext cx="5745163"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3094038"/>
            <a:ext cx="5745163"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2184400"/>
            <a:ext cx="5746750"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3094038"/>
            <a:ext cx="5746750"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8" name="Footer Placeholder 7"/>
          <p:cNvSpPr>
            <a:spLocks noGrp="1"/>
          </p:cNvSpPr>
          <p:nvPr>
            <p:ph type="ftr" sz="quarter" idx="11"/>
          </p:nvPr>
        </p:nvSpPr>
        <p:spPr>
          <a:xfrm>
            <a:off x="4443413" y="9042400"/>
            <a:ext cx="4116387" cy="520700"/>
          </a:xfrm>
          <a:prstGeom prst="rect">
            <a:avLst/>
          </a:prstGeom>
        </p:spPr>
        <p:txBody>
          <a:bodyPr/>
          <a:lstStyle/>
          <a:p>
            <a:endParaRPr lang="en-US"/>
          </a:p>
        </p:txBody>
      </p:sp>
      <p:sp>
        <p:nvSpPr>
          <p:cNvPr id="9" name="Slide Number Placeholder 8"/>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40863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4" name="Footer Placeholder 3"/>
          <p:cNvSpPr>
            <a:spLocks noGrp="1"/>
          </p:cNvSpPr>
          <p:nvPr>
            <p:ph type="ftr" sz="quarter" idx="11"/>
          </p:nvPr>
        </p:nvSpPr>
        <p:spPr>
          <a:xfrm>
            <a:off x="4443413" y="9042400"/>
            <a:ext cx="4116387" cy="520700"/>
          </a:xfrm>
          <a:prstGeom prst="rect">
            <a:avLst/>
          </a:prstGeom>
        </p:spPr>
        <p:txBody>
          <a:bodyPr/>
          <a:lstStyle/>
          <a:p>
            <a:endParaRPr lang="en-US"/>
          </a:p>
        </p:txBody>
      </p:sp>
      <p:sp>
        <p:nvSpPr>
          <p:cNvPr id="5" name="Slide Number Placeholder 4"/>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56021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3" name="Footer Placeholder 2"/>
          <p:cNvSpPr>
            <a:spLocks noGrp="1"/>
          </p:cNvSpPr>
          <p:nvPr>
            <p:ph type="ftr" sz="quarter" idx="11"/>
          </p:nvPr>
        </p:nvSpPr>
        <p:spPr>
          <a:xfrm>
            <a:off x="4443413" y="9042400"/>
            <a:ext cx="4116387" cy="520700"/>
          </a:xfrm>
          <a:prstGeom prst="rect">
            <a:avLst/>
          </a:prstGeom>
        </p:spPr>
        <p:txBody>
          <a:bodyPr/>
          <a:lstStyle/>
          <a:p>
            <a:endParaRPr lang="en-US"/>
          </a:p>
        </p:txBody>
      </p:sp>
      <p:sp>
        <p:nvSpPr>
          <p:cNvPr id="4" name="Slide Number Placeholder 3"/>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05106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258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3175" y="388938"/>
            <a:ext cx="7269163" cy="8326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6725" cy="6673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08726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9425"/>
            <a:ext cx="7802562" cy="806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7938" y="871538"/>
            <a:ext cx="7802562" cy="5854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5875"/>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208189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3514098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48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5" y="390525"/>
            <a:ext cx="8624888" cy="83248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545407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4" name="Footer Placeholder 3"/>
          <p:cNvSpPr>
            <a:spLocks noGrp="1"/>
          </p:cNvSpPr>
          <p:nvPr>
            <p:ph type="ftr" sz="quarter" idx="11"/>
          </p:nvPr>
        </p:nvSpPr>
        <p:spPr>
          <a:xfrm>
            <a:off x="4443413" y="9042400"/>
            <a:ext cx="4116387" cy="520700"/>
          </a:xfrm>
          <a:prstGeom prst="rect">
            <a:avLst/>
          </a:prstGeom>
        </p:spPr>
        <p:txBody>
          <a:bodyPr/>
          <a:lstStyle/>
          <a:p>
            <a:endParaRPr lang="en-US"/>
          </a:p>
        </p:txBody>
      </p:sp>
      <p:sp>
        <p:nvSpPr>
          <p:cNvPr id="5" name="Slide Number Placeholder 4"/>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1677713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a:xfrm>
            <a:off x="650875" y="9042400"/>
            <a:ext cx="3033713" cy="520700"/>
          </a:xfrm>
          <a:prstGeom prst="rect">
            <a:avLst/>
          </a:prstGeom>
        </p:spPr>
        <p:txBody>
          <a:bodyPr/>
          <a:lstStyle/>
          <a:p>
            <a:fld id="{20BDA767-D582-3C4D-B0E6-61494BD45A26}" type="datetimeFigureOut">
              <a:rPr lang="en-US" smtClean="0"/>
              <a:t>6/30/2015</a:t>
            </a:fld>
            <a:endParaRPr lang="en-US"/>
          </a:p>
        </p:txBody>
      </p:sp>
      <p:sp>
        <p:nvSpPr>
          <p:cNvPr id="4" name="Footer Placeholder 3"/>
          <p:cNvSpPr>
            <a:spLocks noGrp="1"/>
          </p:cNvSpPr>
          <p:nvPr>
            <p:ph type="ftr" sz="quarter" idx="11"/>
          </p:nvPr>
        </p:nvSpPr>
        <p:spPr>
          <a:xfrm>
            <a:off x="4443413" y="9042400"/>
            <a:ext cx="4116387" cy="520700"/>
          </a:xfrm>
          <a:prstGeom prst="rect">
            <a:avLst/>
          </a:prstGeom>
        </p:spPr>
        <p:txBody>
          <a:bodyPr/>
          <a:lstStyle/>
          <a:p>
            <a:endParaRPr lang="en-US"/>
          </a:p>
        </p:txBody>
      </p:sp>
      <p:sp>
        <p:nvSpPr>
          <p:cNvPr id="5" name="Slide Number Placeholder 4"/>
          <p:cNvSpPr>
            <a:spLocks noGrp="1"/>
          </p:cNvSpPr>
          <p:nvPr>
            <p:ph type="sldNum" sz="quarter" idx="12"/>
          </p:nvPr>
        </p:nvSpPr>
        <p:spPr>
          <a:xfrm>
            <a:off x="9318625" y="9042400"/>
            <a:ext cx="3033713" cy="520700"/>
          </a:xfrm>
          <a:prstGeom prst="rect">
            <a:avLst/>
          </a:prstGeom>
        </p:spPr>
        <p:txBody>
          <a:bodyPr/>
          <a:lstStyle/>
          <a:p>
            <a:fld id="{4B1FA194-BD0D-644C-82E3-1AF882A48D84}" type="slidenum">
              <a:rPr lang="en-US" smtClean="0"/>
              <a:t>‹#›</a:t>
            </a:fld>
            <a:endParaRPr lang="en-US"/>
          </a:p>
        </p:txBody>
      </p:sp>
    </p:spTree>
    <p:extLst>
      <p:ext uri="{BB962C8B-B14F-4D97-AF65-F5344CB8AC3E}">
        <p14:creationId xmlns:p14="http://schemas.microsoft.com/office/powerpoint/2010/main" val="523939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3763" cy="20923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9263"/>
            <a:ext cx="9101137"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46612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Powerpoint Bkgnd3.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10" name="TextBox 9"/>
          <p:cNvSpPr txBox="1"/>
          <p:nvPr userDrawn="1"/>
        </p:nvSpPr>
        <p:spPr>
          <a:xfrm>
            <a:off x="1023710" y="1909543"/>
            <a:ext cx="11026967" cy="4825937"/>
          </a:xfrm>
          <a:prstGeom prst="rect">
            <a:avLst/>
          </a:prstGeom>
          <a:noFill/>
        </p:spPr>
        <p:txBody>
          <a:bodyPr wrap="square" rtlCol="0">
            <a:spAutoFit/>
          </a:bodyPr>
          <a:lstStyle/>
          <a:p>
            <a:pPr marL="0" marR="0" indent="0" algn="l" defTabSz="650276" rtl="0" eaLnBrk="1" fontAlgn="auto" latinLnBrk="0" hangingPunct="1">
              <a:lnSpc>
                <a:spcPct val="100000"/>
              </a:lnSpc>
              <a:spcBef>
                <a:spcPts val="0"/>
              </a:spcBef>
              <a:spcAft>
                <a:spcPts val="0"/>
              </a:spcAft>
              <a:buClrTx/>
              <a:buSzTx/>
              <a:buFontTx/>
              <a:buNone/>
              <a:tabLst/>
              <a:defRPr/>
            </a:pPr>
            <a:r>
              <a:rPr lang="en-US" sz="4000" b="0" i="0" dirty="0" smtClean="0">
                <a:solidFill>
                  <a:srgbClr val="4D266F"/>
                </a:solidFill>
                <a:latin typeface="Lucida Bright"/>
                <a:cs typeface="Lucida Bright"/>
              </a:rPr>
              <a:t>Title for this slide</a:t>
            </a:r>
          </a:p>
          <a:p>
            <a:pPr marL="0" marR="0" lvl="2" indent="0" algn="l" defTabSz="650276" rtl="0" eaLnBrk="1" fontAlgn="auto" latinLnBrk="0" hangingPunct="1">
              <a:lnSpc>
                <a:spcPct val="100000"/>
              </a:lnSpc>
              <a:spcBef>
                <a:spcPts val="0"/>
              </a:spcBef>
              <a:spcAft>
                <a:spcPts val="0"/>
              </a:spcAft>
              <a:buClrTx/>
              <a:buSzTx/>
              <a:buFontTx/>
              <a:buNone/>
              <a:tabLst/>
              <a:defRPr/>
            </a:pPr>
            <a:endParaRPr lang="en-GB" b="0" i="0" dirty="0" smtClean="0">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70000"/>
              </a:lnSpc>
              <a:spcBef>
                <a:spcPts val="0"/>
              </a:spcBef>
              <a:spcAft>
                <a:spcPts val="0"/>
              </a:spcAft>
              <a:buClr>
                <a:srgbClr val="4D266F"/>
              </a:buClr>
              <a:buSzTx/>
              <a:buFont typeface="Arial"/>
              <a:buChar char="•"/>
              <a:tabLst/>
              <a:defRPr/>
            </a:pPr>
            <a:r>
              <a:rPr lang="en-GB" sz="2800" b="0" i="0" dirty="0" smtClean="0">
                <a:solidFill>
                  <a:schemeClr val="tx1">
                    <a:lumMod val="65000"/>
                    <a:lumOff val="35000"/>
                  </a:schemeClr>
                </a:solidFill>
                <a:latin typeface="Georgia"/>
                <a:cs typeface="Georgia"/>
              </a:rPr>
              <a:t>B</a:t>
            </a:r>
            <a:r>
              <a:rPr lang="en-GB" sz="2800" b="0" i="0" dirty="0" smtClean="0">
                <a:solidFill>
                  <a:schemeClr val="tx1">
                    <a:lumMod val="65000"/>
                    <a:lumOff val="35000"/>
                  </a:schemeClr>
                </a:solidFill>
                <a:latin typeface="Arial"/>
                <a:cs typeface="Arial"/>
              </a:rPr>
              <a:t>ullet</a:t>
            </a:r>
            <a:r>
              <a:rPr lang="en-GB" sz="2800" b="0" i="0" baseline="0" dirty="0" smtClean="0">
                <a:solidFill>
                  <a:schemeClr val="tx1">
                    <a:lumMod val="65000"/>
                    <a:lumOff val="35000"/>
                  </a:schemeClr>
                </a:solidFill>
                <a:latin typeface="Arial"/>
                <a:cs typeface="Arial"/>
              </a:rPr>
              <a:t> pointed list</a:t>
            </a:r>
            <a:endParaRPr lang="en-GB" sz="2800" b="0" i="0" dirty="0" smtClean="0">
              <a:solidFill>
                <a:schemeClr val="tx1">
                  <a:lumMod val="65000"/>
                  <a:lumOff val="35000"/>
                </a:schemeClr>
              </a:solidFill>
              <a:latin typeface="Georgia"/>
              <a:cs typeface="Georgia"/>
            </a:endParaRPr>
          </a:p>
          <a:p>
            <a:pPr marL="457200" marR="0" lvl="2" indent="-457200" algn="l" defTabSz="650276" rtl="0" eaLnBrk="1" fontAlgn="auto" latinLnBrk="0" hangingPunct="1">
              <a:lnSpc>
                <a:spcPct val="100000"/>
              </a:lnSpc>
              <a:spcBef>
                <a:spcPts val="0"/>
              </a:spcBef>
              <a:spcAft>
                <a:spcPts val="0"/>
              </a:spcAft>
              <a:buClr>
                <a:srgbClr val="4D266F"/>
              </a:buClr>
              <a:buSzTx/>
              <a:buFont typeface="Arial"/>
              <a:buChar char="•"/>
              <a:tabLst/>
              <a:defRPr/>
            </a:pPr>
            <a:endParaRPr lang="en-GB" b="0" i="0" dirty="0" smtClean="0">
              <a:solidFill>
                <a:schemeClr val="tx1">
                  <a:lumMod val="65000"/>
                  <a:lumOff val="35000"/>
                </a:schemeClr>
              </a:solidFill>
              <a:latin typeface="Georgia"/>
              <a:cs typeface="Georgia"/>
            </a:endParaRPr>
          </a:p>
        </p:txBody>
      </p:sp>
    </p:spTree>
    <p:extLst>
      <p:ext uri="{BB962C8B-B14F-4D97-AF65-F5344CB8AC3E}">
        <p14:creationId xmlns:p14="http://schemas.microsoft.com/office/powerpoint/2010/main" val="3037566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50875" y="2276475"/>
            <a:ext cx="11701463" cy="64389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3280187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038"/>
            <a:ext cx="11052175" cy="1938337"/>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5438"/>
            <a:ext cx="11052175" cy="21336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558430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5" y="2276475"/>
            <a:ext cx="5773738"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7013" y="2276475"/>
            <a:ext cx="5775325"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353009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5" y="2184400"/>
            <a:ext cx="5745163"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3094038"/>
            <a:ext cx="5745163"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2184400"/>
            <a:ext cx="5746750"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3094038"/>
            <a:ext cx="5746750"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8" name="Footer Placeholder 7"/>
          <p:cNvSpPr>
            <a:spLocks noGrp="1"/>
          </p:cNvSpPr>
          <p:nvPr>
            <p:ph type="ftr" sz="quarter" idx="11"/>
          </p:nvPr>
        </p:nvSpPr>
        <p:spPr>
          <a:xfrm>
            <a:off x="4443413" y="9042400"/>
            <a:ext cx="4116387" cy="520700"/>
          </a:xfrm>
          <a:prstGeom prst="rect">
            <a:avLst/>
          </a:prstGeom>
        </p:spPr>
        <p:txBody>
          <a:bodyPr/>
          <a:lstStyle/>
          <a:p>
            <a:endParaRPr lang="en-US"/>
          </a:p>
        </p:txBody>
      </p:sp>
      <p:sp>
        <p:nvSpPr>
          <p:cNvPr id="9" name="Slide Number Placeholder 8"/>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1780382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4" name="Footer Placeholder 3"/>
          <p:cNvSpPr>
            <a:spLocks noGrp="1"/>
          </p:cNvSpPr>
          <p:nvPr>
            <p:ph type="ftr" sz="quarter" idx="11"/>
          </p:nvPr>
        </p:nvSpPr>
        <p:spPr>
          <a:xfrm>
            <a:off x="4443413" y="9042400"/>
            <a:ext cx="4116387" cy="520700"/>
          </a:xfrm>
          <a:prstGeom prst="rect">
            <a:avLst/>
          </a:prstGeom>
        </p:spPr>
        <p:txBody>
          <a:bodyPr/>
          <a:lstStyle/>
          <a:p>
            <a:endParaRPr lang="en-US"/>
          </a:p>
        </p:txBody>
      </p:sp>
      <p:sp>
        <p:nvSpPr>
          <p:cNvPr id="5" name="Slide Number Placeholder 4"/>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3098216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3" name="Footer Placeholder 2"/>
          <p:cNvSpPr>
            <a:spLocks noGrp="1"/>
          </p:cNvSpPr>
          <p:nvPr>
            <p:ph type="ftr" sz="quarter" idx="11"/>
          </p:nvPr>
        </p:nvSpPr>
        <p:spPr>
          <a:xfrm>
            <a:off x="4443413" y="9042400"/>
            <a:ext cx="4116387" cy="520700"/>
          </a:xfrm>
          <a:prstGeom prst="rect">
            <a:avLst/>
          </a:prstGeom>
        </p:spPr>
        <p:txBody>
          <a:bodyPr/>
          <a:lstStyle/>
          <a:p>
            <a:endParaRPr lang="en-US"/>
          </a:p>
        </p:txBody>
      </p:sp>
      <p:sp>
        <p:nvSpPr>
          <p:cNvPr id="4" name="Slide Number Placeholder 3"/>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2114639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2587"/>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3175" y="388938"/>
            <a:ext cx="7269163" cy="8326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6725" cy="6673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3820895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9425"/>
            <a:ext cx="7802562" cy="806450"/>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7938" y="871538"/>
            <a:ext cx="7802562" cy="585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5875"/>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6" name="Footer Placeholder 5"/>
          <p:cNvSpPr>
            <a:spLocks noGrp="1"/>
          </p:cNvSpPr>
          <p:nvPr>
            <p:ph type="ftr" sz="quarter" idx="11"/>
          </p:nvPr>
        </p:nvSpPr>
        <p:spPr>
          <a:xfrm>
            <a:off x="4443413" y="9042400"/>
            <a:ext cx="4116387" cy="520700"/>
          </a:xfrm>
          <a:prstGeom prst="rect">
            <a:avLst/>
          </a:prstGeom>
        </p:spPr>
        <p:txBody>
          <a:bodyPr/>
          <a:lstStyle/>
          <a:p>
            <a:endParaRPr lang="en-US"/>
          </a:p>
        </p:txBody>
      </p:sp>
      <p:sp>
        <p:nvSpPr>
          <p:cNvPr id="7" name="Slide Number Placeholder 6"/>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4244242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5" y="2276475"/>
            <a:ext cx="11701463" cy="6438900"/>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1801950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4850"/>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5" y="390525"/>
            <a:ext cx="8624888" cy="8324850"/>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50875" y="9042400"/>
            <a:ext cx="3033713" cy="520700"/>
          </a:xfrm>
          <a:prstGeom prst="rect">
            <a:avLst/>
          </a:prstGeom>
        </p:spPr>
        <p:txBody>
          <a:bodyPr/>
          <a:lstStyle/>
          <a:p>
            <a:fld id="{6E695333-66D8-464F-AF57-581BDFE6426B}" type="datetimeFigureOut">
              <a:rPr lang="en-US" smtClean="0"/>
              <a:t>6/30/2015</a:t>
            </a:fld>
            <a:endParaRPr lang="en-US"/>
          </a:p>
        </p:txBody>
      </p:sp>
      <p:sp>
        <p:nvSpPr>
          <p:cNvPr id="5" name="Footer Placeholder 4"/>
          <p:cNvSpPr>
            <a:spLocks noGrp="1"/>
          </p:cNvSpPr>
          <p:nvPr>
            <p:ph type="ftr" sz="quarter" idx="11"/>
          </p:nvPr>
        </p:nvSpPr>
        <p:spPr>
          <a:xfrm>
            <a:off x="4443413" y="9042400"/>
            <a:ext cx="4116387" cy="520700"/>
          </a:xfrm>
          <a:prstGeom prst="rect">
            <a:avLst/>
          </a:prstGeom>
        </p:spPr>
        <p:txBody>
          <a:bodyPr/>
          <a:lstStyle/>
          <a:p>
            <a:endParaRPr lang="en-US"/>
          </a:p>
        </p:txBody>
      </p:sp>
      <p:sp>
        <p:nvSpPr>
          <p:cNvPr id="6" name="Slide Number Placeholder 5"/>
          <p:cNvSpPr>
            <a:spLocks noGrp="1"/>
          </p:cNvSpPr>
          <p:nvPr>
            <p:ph type="sldNum" sz="quarter" idx="12"/>
          </p:nvPr>
        </p:nvSpPr>
        <p:spPr>
          <a:xfrm>
            <a:off x="9318625" y="9042400"/>
            <a:ext cx="3033713" cy="520700"/>
          </a:xfrm>
          <a:prstGeom prst="rect">
            <a:avLst/>
          </a:prstGeom>
        </p:spPr>
        <p:txBody>
          <a:bodyPr/>
          <a:lstStyle/>
          <a:p>
            <a:fld id="{F56C3E2D-0BDB-5E4E-8383-20EBD1308ADA}" type="slidenum">
              <a:rPr lang="en-US" smtClean="0"/>
              <a:t>‹#›</a:t>
            </a:fld>
            <a:endParaRPr lang="en-US"/>
          </a:p>
        </p:txBody>
      </p:sp>
    </p:spTree>
    <p:extLst>
      <p:ext uri="{BB962C8B-B14F-4D97-AF65-F5344CB8AC3E}">
        <p14:creationId xmlns:p14="http://schemas.microsoft.com/office/powerpoint/2010/main" val="377370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Powerpoint Bkgnd3.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11" name="TextBox 10"/>
          <p:cNvSpPr txBox="1"/>
          <p:nvPr userDrawn="1"/>
        </p:nvSpPr>
        <p:spPr>
          <a:xfrm>
            <a:off x="1023710" y="1909543"/>
            <a:ext cx="11026967" cy="1538883"/>
          </a:xfrm>
          <a:prstGeom prst="rect">
            <a:avLst/>
          </a:prstGeom>
          <a:noFill/>
        </p:spPr>
        <p:txBody>
          <a:bodyPr wrap="square" rtlCol="0">
            <a:spAutoFit/>
          </a:bodyPr>
          <a:lstStyle/>
          <a:p>
            <a:pPr marL="0" marR="0" indent="0" algn="l" defTabSz="650276" rtl="0" eaLnBrk="1" fontAlgn="auto" latinLnBrk="0" hangingPunct="1">
              <a:lnSpc>
                <a:spcPct val="100000"/>
              </a:lnSpc>
              <a:spcBef>
                <a:spcPts val="0"/>
              </a:spcBef>
              <a:spcAft>
                <a:spcPts val="0"/>
              </a:spcAft>
              <a:buClrTx/>
              <a:buSzTx/>
              <a:buFontTx/>
              <a:buNone/>
              <a:tabLst/>
              <a:defRPr/>
            </a:pPr>
            <a:r>
              <a:rPr lang="en-US" sz="4000" b="0" i="0" dirty="0" smtClean="0">
                <a:solidFill>
                  <a:srgbClr val="4D266F"/>
                </a:solidFill>
                <a:latin typeface="Lucida Bright"/>
                <a:cs typeface="Lucida Bright"/>
              </a:rPr>
              <a:t>Title for this slide</a:t>
            </a:r>
          </a:p>
          <a:p>
            <a:pPr marL="0" marR="0" lvl="2" indent="0" algn="l" defTabSz="650276" rtl="0" eaLnBrk="1" fontAlgn="auto" latinLnBrk="0" hangingPunct="1">
              <a:lnSpc>
                <a:spcPct val="100000"/>
              </a:lnSpc>
              <a:spcBef>
                <a:spcPts val="0"/>
              </a:spcBef>
              <a:spcAft>
                <a:spcPts val="0"/>
              </a:spcAft>
              <a:buClrTx/>
              <a:buSzTx/>
              <a:buFontTx/>
              <a:buNone/>
              <a:tabLst/>
              <a:defRPr/>
            </a:pPr>
            <a:endParaRPr lang="en-GB" b="0" i="0" dirty="0" smtClean="0">
              <a:solidFill>
                <a:schemeClr val="tx1">
                  <a:lumMod val="65000"/>
                  <a:lumOff val="35000"/>
                </a:schemeClr>
              </a:solidFill>
              <a:latin typeface="Georgia"/>
              <a:cs typeface="Georgia"/>
            </a:endParaRPr>
          </a:p>
          <a:p>
            <a:pPr marL="0" marR="0" lvl="2" indent="0" algn="l" defTabSz="650276" rtl="0" eaLnBrk="1" fontAlgn="auto" latinLnBrk="0" hangingPunct="1">
              <a:lnSpc>
                <a:spcPct val="100000"/>
              </a:lnSpc>
              <a:spcBef>
                <a:spcPts val="0"/>
              </a:spcBef>
              <a:spcAft>
                <a:spcPts val="0"/>
              </a:spcAft>
              <a:buClrTx/>
              <a:buSzTx/>
              <a:buFontTx/>
              <a:buNone/>
              <a:tabLst/>
              <a:defRPr/>
            </a:pPr>
            <a:r>
              <a:rPr lang="en-GB" sz="2800" b="0" i="0" dirty="0" smtClean="0">
                <a:solidFill>
                  <a:schemeClr val="tx1">
                    <a:lumMod val="65000"/>
                    <a:lumOff val="35000"/>
                  </a:schemeClr>
                </a:solidFill>
                <a:latin typeface="Arial"/>
                <a:cs typeface="Arial"/>
              </a:rPr>
              <a:t>Body text</a:t>
            </a:r>
            <a:r>
              <a:rPr lang="en-GB" sz="2800" b="0" i="0" baseline="0" dirty="0" smtClean="0">
                <a:solidFill>
                  <a:schemeClr val="tx1">
                    <a:lumMod val="65000"/>
                    <a:lumOff val="35000"/>
                  </a:schemeClr>
                </a:solidFill>
                <a:latin typeface="Arial"/>
                <a:cs typeface="Arial"/>
              </a:rPr>
              <a:t> for this slide</a:t>
            </a:r>
            <a:endParaRPr lang="en-GB" sz="2800" b="0" i="0" dirty="0" smtClean="0">
              <a:latin typeface="Arial"/>
              <a:cs typeface="Arial"/>
            </a:endParaRPr>
          </a:p>
        </p:txBody>
      </p:sp>
    </p:spTree>
    <p:extLst>
      <p:ext uri="{BB962C8B-B14F-4D97-AF65-F5344CB8AC3E}">
        <p14:creationId xmlns:p14="http://schemas.microsoft.com/office/powerpoint/2010/main" val="2433922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3763" cy="20923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9263"/>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36E6D7F-7B0A-F84F-B5B0-6ED75235A514}"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3584959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6E6D7F-7B0A-F84F-B5B0-6ED75235A514}"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2208052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038"/>
            <a:ext cx="11052175" cy="1938337"/>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5438"/>
            <a:ext cx="11052175"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36E6D7F-7B0A-F84F-B5B0-6ED75235A514}"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88069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5" y="2276475"/>
            <a:ext cx="5773738"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7013" y="2276475"/>
            <a:ext cx="5775325" cy="643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36E6D7F-7B0A-F84F-B5B0-6ED75235A514}"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2613679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5" y="2184400"/>
            <a:ext cx="5745163"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5" y="3094038"/>
            <a:ext cx="5745163"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88" y="2184400"/>
            <a:ext cx="5746750"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88" y="3094038"/>
            <a:ext cx="5746750"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36E6D7F-7B0A-F84F-B5B0-6ED75235A514}" type="datetimeFigureOut">
              <a:rPr lang="en-US" smtClean="0"/>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3933655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36E6D7F-7B0A-F84F-B5B0-6ED75235A514}" type="datetimeFigureOut">
              <a:rPr lang="en-US" smtClean="0"/>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3346108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E6D7F-7B0A-F84F-B5B0-6ED75235A514}" type="datetimeFigureOut">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1491775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2587"/>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5083175" y="388938"/>
            <a:ext cx="7269163" cy="8326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875" y="2041525"/>
            <a:ext cx="4276725" cy="6673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36E6D7F-7B0A-F84F-B5B0-6ED75235A514}"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2260068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9425"/>
            <a:ext cx="7802562" cy="806450"/>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547938" y="871538"/>
            <a:ext cx="7802562" cy="5854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7938" y="7635875"/>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36E6D7F-7B0A-F84F-B5B0-6ED75235A514}"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2415377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6E6D7F-7B0A-F84F-B5B0-6ED75235A514}"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384424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3763" cy="20923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9263"/>
            <a:ext cx="9101137"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DD7F174-2BCB-A742-A1A8-2D1FBA60AEEE}"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1398798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4175" cy="83248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5" y="390525"/>
            <a:ext cx="8624888" cy="83248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6E6D7F-7B0A-F84F-B5B0-6ED75235A514}"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D92A-5C55-944D-90E7-512D951119D0}" type="slidenum">
              <a:rPr lang="en-US" smtClean="0"/>
              <a:t>‹#›</a:t>
            </a:fld>
            <a:endParaRPr lang="en-US"/>
          </a:p>
        </p:txBody>
      </p:sp>
    </p:spTree>
    <p:extLst>
      <p:ext uri="{BB962C8B-B14F-4D97-AF65-F5344CB8AC3E}">
        <p14:creationId xmlns:p14="http://schemas.microsoft.com/office/powerpoint/2010/main" val="365826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D7F174-2BCB-A742-A1A8-2D1FBA60AEEE}"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419330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9038"/>
            <a:ext cx="11052175" cy="1938337"/>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5438"/>
            <a:ext cx="11052175"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DD7F174-2BCB-A742-A1A8-2D1FBA60AEEE}"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25851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5" y="2789429"/>
            <a:ext cx="5773738" cy="5925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577013" y="2789429"/>
            <a:ext cx="5775325" cy="5925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EDD7F174-2BCB-A742-A1A8-2D1FBA60AEEE}"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11495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4" name="Content Placeholder 3"/>
          <p:cNvSpPr>
            <a:spLocks noGrp="1"/>
          </p:cNvSpPr>
          <p:nvPr>
            <p:ph sz="half" idx="2"/>
          </p:nvPr>
        </p:nvSpPr>
        <p:spPr>
          <a:xfrm>
            <a:off x="650875" y="3094038"/>
            <a:ext cx="5745163"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5"/>
          <p:cNvSpPr>
            <a:spLocks noGrp="1"/>
          </p:cNvSpPr>
          <p:nvPr>
            <p:ph sz="quarter" idx="4"/>
          </p:nvPr>
        </p:nvSpPr>
        <p:spPr>
          <a:xfrm>
            <a:off x="6605588" y="3094038"/>
            <a:ext cx="5746750" cy="5621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DD7F174-2BCB-A742-A1A8-2D1FBA60AEEE}" type="datetimeFigureOut">
              <a:rPr lang="en-US" smtClean="0"/>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1C335-41C8-5D47-AC2A-2883B39FB899}" type="slidenum">
              <a:rPr lang="en-US" smtClean="0"/>
              <a:t>‹#›</a:t>
            </a:fld>
            <a:endParaRPr lang="en-US"/>
          </a:p>
        </p:txBody>
      </p:sp>
    </p:spTree>
    <p:extLst>
      <p:ext uri="{BB962C8B-B14F-4D97-AF65-F5344CB8AC3E}">
        <p14:creationId xmlns:p14="http://schemas.microsoft.com/office/powerpoint/2010/main" val="2081164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982187"/>
            <a:ext cx="11702892" cy="1626129"/>
          </a:xfrm>
          <a:prstGeom prst="rect">
            <a:avLst/>
          </a:prstGeom>
        </p:spPr>
        <p:txBody>
          <a:bodyPr vert="horz" lIns="130055" tIns="65028" rIns="130055" bIns="65028"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50161" y="2731113"/>
            <a:ext cx="11702892" cy="6592945"/>
          </a:xfrm>
          <a:prstGeom prst="rect">
            <a:avLst/>
          </a:prstGeom>
        </p:spPr>
        <p:txBody>
          <a:bodyPr vert="horz" lIns="130055" tIns="65028" rIns="130055" bIns="65028"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10621798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3" r:id="rId4"/>
  </p:sldLayoutIdLst>
  <p:txStyles>
    <p:titleStyle>
      <a:lvl1pPr algn="ctr" defTabSz="650276" rtl="0" eaLnBrk="1" latinLnBrk="0" hangingPunct="1">
        <a:spcBef>
          <a:spcPct val="0"/>
        </a:spcBef>
        <a:buNone/>
        <a:defRPr sz="5600" kern="1200">
          <a:solidFill>
            <a:srgbClr val="4D266F"/>
          </a:solidFill>
          <a:latin typeface="Lucida Bright"/>
          <a:ea typeface="+mj-ea"/>
          <a:cs typeface="Lucida Bright"/>
        </a:defRPr>
      </a:lvl1pPr>
    </p:titleStyle>
    <p:bodyStyle>
      <a:lvl1pPr marL="487707" indent="-487707" algn="l" defTabSz="650276" rtl="0" eaLnBrk="1" latinLnBrk="0" hangingPunct="1">
        <a:spcBef>
          <a:spcPct val="20000"/>
        </a:spcBef>
        <a:buClr>
          <a:srgbClr val="4D266F"/>
        </a:buClr>
        <a:buFont typeface="Arial"/>
        <a:buChar char="•"/>
        <a:defRPr sz="4600" kern="1200">
          <a:solidFill>
            <a:schemeClr val="tx1">
              <a:lumMod val="65000"/>
              <a:lumOff val="35000"/>
            </a:schemeClr>
          </a:solidFill>
          <a:latin typeface="+mn-lt"/>
          <a:ea typeface="+mn-ea"/>
          <a:cs typeface="+mn-cs"/>
        </a:defRPr>
      </a:lvl1pPr>
      <a:lvl2pPr marL="1056698" indent="-406422" algn="l" defTabSz="650276" rtl="0" eaLnBrk="1" latinLnBrk="0" hangingPunct="1">
        <a:spcBef>
          <a:spcPct val="20000"/>
        </a:spcBef>
        <a:buClr>
          <a:srgbClr val="4D266F"/>
        </a:buClr>
        <a:buFont typeface="Arial"/>
        <a:buChar char="–"/>
        <a:defRPr sz="4000" kern="1200">
          <a:solidFill>
            <a:schemeClr val="tx1">
              <a:lumMod val="65000"/>
              <a:lumOff val="35000"/>
            </a:schemeClr>
          </a:solidFill>
          <a:latin typeface="+mn-lt"/>
          <a:ea typeface="+mn-ea"/>
          <a:cs typeface="+mn-cs"/>
        </a:defRPr>
      </a:lvl2pPr>
      <a:lvl3pPr marL="1625689" indent="-325138" algn="l" defTabSz="650276" rtl="0" eaLnBrk="1" latinLnBrk="0" hangingPunct="1">
        <a:spcBef>
          <a:spcPct val="20000"/>
        </a:spcBef>
        <a:buClr>
          <a:srgbClr val="4D266F"/>
        </a:buClr>
        <a:buFont typeface="Arial"/>
        <a:buChar char="•"/>
        <a:defRPr sz="3400" kern="1200">
          <a:solidFill>
            <a:schemeClr val="tx1">
              <a:lumMod val="65000"/>
              <a:lumOff val="35000"/>
            </a:schemeClr>
          </a:solidFill>
          <a:latin typeface="+mn-lt"/>
          <a:ea typeface="+mn-ea"/>
          <a:cs typeface="+mn-cs"/>
        </a:defRPr>
      </a:lvl3pPr>
      <a:lvl4pPr marL="2275964" indent="-325138" algn="l" defTabSz="650276" rtl="0" eaLnBrk="1" latinLnBrk="0" hangingPunct="1">
        <a:spcBef>
          <a:spcPct val="20000"/>
        </a:spcBef>
        <a:buClr>
          <a:srgbClr val="4D266F"/>
        </a:buClr>
        <a:buFont typeface="Arial"/>
        <a:buChar char="–"/>
        <a:defRPr sz="2800" kern="1200">
          <a:solidFill>
            <a:schemeClr val="tx1">
              <a:lumMod val="65000"/>
              <a:lumOff val="35000"/>
            </a:schemeClr>
          </a:solidFill>
          <a:latin typeface="+mn-lt"/>
          <a:ea typeface="+mn-ea"/>
          <a:cs typeface="+mn-cs"/>
        </a:defRPr>
      </a:lvl4pPr>
      <a:lvl5pPr marL="2926240" indent="-325138" algn="l" defTabSz="650276" rtl="0" eaLnBrk="1" latinLnBrk="0" hangingPunct="1">
        <a:spcBef>
          <a:spcPct val="20000"/>
        </a:spcBef>
        <a:buClr>
          <a:srgbClr val="4D266F"/>
        </a:buClr>
        <a:buFont typeface="Arial"/>
        <a:buChar char="»"/>
        <a:defRPr sz="2800" kern="1200">
          <a:solidFill>
            <a:schemeClr val="tx1">
              <a:lumMod val="65000"/>
              <a:lumOff val="35000"/>
            </a:schemeClr>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1270185"/>
            <a:ext cx="11701463" cy="151924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50875" y="3038485"/>
            <a:ext cx="11701463" cy="567689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50875" y="9042400"/>
            <a:ext cx="3033713" cy="520700"/>
          </a:xfrm>
          <a:prstGeom prst="rect">
            <a:avLst/>
          </a:prstGeom>
        </p:spPr>
        <p:txBody>
          <a:bodyPr vert="horz" lIns="91440" tIns="45720" rIns="91440" bIns="45720" rtlCol="0" anchor="ctr"/>
          <a:lstStyle>
            <a:lvl1pPr algn="l">
              <a:defRPr sz="1200">
                <a:solidFill>
                  <a:schemeClr val="tx1">
                    <a:tint val="75000"/>
                  </a:schemeClr>
                </a:solidFill>
              </a:defRPr>
            </a:lvl1pPr>
          </a:lstStyle>
          <a:p>
            <a:fld id="{EDD7F174-2BCB-A742-A1A8-2D1FBA60AEEE}" type="datetimeFigureOut">
              <a:rPr lang="en-US" smtClean="0"/>
              <a:t>6/30/2015</a:t>
            </a:fld>
            <a:endParaRPr lang="en-US"/>
          </a:p>
        </p:txBody>
      </p:sp>
      <p:sp>
        <p:nvSpPr>
          <p:cNvPr id="5" name="Footer Placeholder 4"/>
          <p:cNvSpPr>
            <a:spLocks noGrp="1"/>
          </p:cNvSpPr>
          <p:nvPr>
            <p:ph type="ftr" sz="quarter" idx="3"/>
          </p:nvPr>
        </p:nvSpPr>
        <p:spPr>
          <a:xfrm>
            <a:off x="4443413" y="9042400"/>
            <a:ext cx="4116387" cy="520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625" y="9042400"/>
            <a:ext cx="3033713" cy="520700"/>
          </a:xfrm>
          <a:prstGeom prst="rect">
            <a:avLst/>
          </a:prstGeom>
        </p:spPr>
        <p:txBody>
          <a:bodyPr vert="horz" lIns="91440" tIns="45720" rIns="91440" bIns="45720" rtlCol="0" anchor="ctr"/>
          <a:lstStyle>
            <a:lvl1pPr algn="r">
              <a:defRPr sz="1200">
                <a:solidFill>
                  <a:schemeClr val="tx1">
                    <a:tint val="75000"/>
                  </a:schemeClr>
                </a:solidFill>
              </a:defRPr>
            </a:lvl1pPr>
          </a:lstStyle>
          <a:p>
            <a:fld id="{C911C335-41C8-5D47-AC2A-2883B39FB899}" type="slidenum">
              <a:rPr lang="en-US" smtClean="0"/>
              <a:t>‹#›</a:t>
            </a:fld>
            <a:endParaRPr lang="en-US"/>
          </a:p>
        </p:txBody>
      </p:sp>
    </p:spTree>
    <p:extLst>
      <p:ext uri="{BB962C8B-B14F-4D97-AF65-F5344CB8AC3E}">
        <p14:creationId xmlns:p14="http://schemas.microsoft.com/office/powerpoint/2010/main" val="4660532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rgbClr val="4D266F"/>
          </a:solidFill>
          <a:latin typeface="Lucida Bright"/>
          <a:ea typeface="+mj-ea"/>
          <a:cs typeface="Lucida Bright"/>
        </a:defRPr>
      </a:lvl1pPr>
    </p:titleStyle>
    <p:bodyStyle>
      <a:lvl1pPr marL="342900" indent="-342900" algn="l" defTabSz="457200" rtl="0" eaLnBrk="1" latinLnBrk="0" hangingPunct="1">
        <a:spcBef>
          <a:spcPct val="20000"/>
        </a:spcBef>
        <a:buClr>
          <a:srgbClr val="4D266F"/>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4D266F"/>
        </a:buClr>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4D266F"/>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4D266F"/>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4D266F"/>
        </a:buClr>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4774244"/>
            <a:ext cx="11701463" cy="16256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50875" y="6836505"/>
            <a:ext cx="11701463" cy="904572"/>
          </a:xfrm>
          <a:prstGeom prst="rect">
            <a:avLst/>
          </a:prstGeom>
        </p:spPr>
        <p:txBody>
          <a:bodyPr vert="horz" lIns="91440" tIns="45720" rIns="91440" bIns="45720" rtlCol="0">
            <a:normAutofit/>
          </a:bodyPr>
          <a:lstStyle/>
          <a:p>
            <a:pPr lvl="0"/>
            <a:r>
              <a:rPr lang="en-GB" dirty="0" smtClean="0"/>
              <a:t>Click to edit Master text styles</a:t>
            </a:r>
          </a:p>
          <a:p>
            <a:pPr lvl="0"/>
            <a:endParaRPr lang="en-GB" dirty="0" smtClean="0"/>
          </a:p>
        </p:txBody>
      </p:sp>
    </p:spTree>
    <p:extLst>
      <p:ext uri="{BB962C8B-B14F-4D97-AF65-F5344CB8AC3E}">
        <p14:creationId xmlns:p14="http://schemas.microsoft.com/office/powerpoint/2010/main" val="3517143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5400" kern="1200">
          <a:solidFill>
            <a:srgbClr val="4D266F"/>
          </a:solidFill>
          <a:latin typeface="Lucida Bright"/>
          <a:ea typeface="+mj-ea"/>
          <a:cs typeface="Lucida Bright"/>
        </a:defRPr>
      </a:lvl1pPr>
    </p:titleStyle>
    <p:bodyStyle>
      <a:lvl1pPr marL="0" indent="0" algn="ctr" defTabSz="457200" rtl="0" eaLnBrk="1" latinLnBrk="0" hangingPunct="1">
        <a:spcBef>
          <a:spcPct val="20000"/>
        </a:spcBef>
        <a:buFontTx/>
        <a:buNone/>
        <a:defRPr sz="32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 Bkgnd3.pd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Tree>
    <p:extLst>
      <p:ext uri="{BB962C8B-B14F-4D97-AF65-F5344CB8AC3E}">
        <p14:creationId xmlns:p14="http://schemas.microsoft.com/office/powerpoint/2010/main" val="2088887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1463" cy="1625600"/>
          </a:xfrm>
          <a:prstGeom prst="rect">
            <a:avLst/>
          </a:prstGeom>
        </p:spPr>
        <p:txBody>
          <a:bodyPr vert="horz" lIns="91440" tIns="45720" rIns="91440" bIns="45720" rtlCol="0" anchor="ctr">
            <a:normAutofit/>
          </a:bodyPr>
          <a:lstStyle/>
          <a:p>
            <a:r>
              <a:rPr lang="en-US" sz="5400" dirty="0" smtClean="0">
                <a:solidFill>
                  <a:srgbClr val="4D266F"/>
                </a:solidFill>
                <a:latin typeface="Lucida Bright"/>
                <a:cs typeface="Lucida Bright"/>
              </a:rPr>
              <a:t>Presentation Title</a:t>
            </a:r>
          </a:p>
        </p:txBody>
      </p:sp>
      <p:sp>
        <p:nvSpPr>
          <p:cNvPr id="3" name="Text Placeholder 2"/>
          <p:cNvSpPr>
            <a:spLocks noGrp="1"/>
          </p:cNvSpPr>
          <p:nvPr>
            <p:ph type="body" idx="1"/>
          </p:nvPr>
        </p:nvSpPr>
        <p:spPr>
          <a:xfrm>
            <a:off x="650875" y="2276475"/>
            <a:ext cx="11701463" cy="64389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50875" y="9042400"/>
            <a:ext cx="3033713" cy="520700"/>
          </a:xfrm>
          <a:prstGeom prst="rect">
            <a:avLst/>
          </a:prstGeom>
        </p:spPr>
        <p:txBody>
          <a:bodyPr vert="horz" lIns="91440" tIns="45720" rIns="91440" bIns="45720" rtlCol="0" anchor="ctr"/>
          <a:lstStyle>
            <a:lvl1pPr algn="l">
              <a:defRPr sz="1200">
                <a:solidFill>
                  <a:schemeClr val="tx1">
                    <a:tint val="75000"/>
                  </a:schemeClr>
                </a:solidFill>
              </a:defRPr>
            </a:lvl1pPr>
          </a:lstStyle>
          <a:p>
            <a:fld id="{536E6D7F-7B0A-F84F-B5B0-6ED75235A514}" type="datetimeFigureOut">
              <a:rPr lang="en-US" smtClean="0"/>
              <a:t>6/30/2015</a:t>
            </a:fld>
            <a:endParaRPr lang="en-US"/>
          </a:p>
        </p:txBody>
      </p:sp>
      <p:sp>
        <p:nvSpPr>
          <p:cNvPr id="5" name="Footer Placeholder 4"/>
          <p:cNvSpPr>
            <a:spLocks noGrp="1"/>
          </p:cNvSpPr>
          <p:nvPr>
            <p:ph type="ftr" sz="quarter" idx="3"/>
          </p:nvPr>
        </p:nvSpPr>
        <p:spPr>
          <a:xfrm>
            <a:off x="4443413" y="9042400"/>
            <a:ext cx="4116387" cy="520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625" y="9042400"/>
            <a:ext cx="3033713" cy="520700"/>
          </a:xfrm>
          <a:prstGeom prst="rect">
            <a:avLst/>
          </a:prstGeom>
        </p:spPr>
        <p:txBody>
          <a:bodyPr vert="horz" lIns="91440" tIns="45720" rIns="91440" bIns="45720" rtlCol="0" anchor="ctr"/>
          <a:lstStyle>
            <a:lvl1pPr algn="r">
              <a:defRPr sz="1200">
                <a:solidFill>
                  <a:schemeClr val="tx1">
                    <a:tint val="75000"/>
                  </a:schemeClr>
                </a:solidFill>
              </a:defRPr>
            </a:lvl1pPr>
          </a:lstStyle>
          <a:p>
            <a:fld id="{908BD92A-5C55-944D-90E7-512D951119D0}" type="slidenum">
              <a:rPr lang="en-US" smtClean="0"/>
              <a:t>‹#›</a:t>
            </a:fld>
            <a:endParaRPr lang="en-US"/>
          </a:p>
        </p:txBody>
      </p:sp>
    </p:spTree>
    <p:extLst>
      <p:ext uri="{BB962C8B-B14F-4D97-AF65-F5344CB8AC3E}">
        <p14:creationId xmlns:p14="http://schemas.microsoft.com/office/powerpoint/2010/main" val="1490160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28.jpeg"/><Relationship Id="rId5" Type="http://schemas.openxmlformats.org/officeDocument/2006/relationships/hyperlink" Target="http://twitter.com/AberCompSci/status/558294229714481153/photo/1" TargetMode="External"/><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hyperlink" Target="http://www.aber.ac.uk/en/modules/deptcurrent/?d=Computer+Science" TargetMode="External"/><Relationship Id="rId5" Type="http://schemas.openxmlformats.org/officeDocument/2006/relationships/hyperlink" Target="http://courses.aber.ac.uk/browser/computer-science/" TargetMode="External"/><Relationship Id="rId4" Type="http://schemas.openxmlformats.org/officeDocument/2006/relationships/hyperlink" Target="mailto:cs-admissions@aber.ac.uk"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source=images&amp;cd=&amp;cad=rja&amp;uact=8&amp;ved=0CAcQjRw&amp;url=http://www.mylicence.sa.gov.au/&amp;ei=b174VMXzFozoaKSagfAN&amp;bvm=bv.87519884,d.d2s&amp;psig=AFQjCNFC9uMu-dhO5WAuzQCVhgQcZq00lw&amp;ust=1425649555289293"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50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650875" y="2374900"/>
            <a:ext cx="11701463" cy="5366177"/>
          </a:xfrm>
        </p:spPr>
        <p:txBody>
          <a:bodyPr>
            <a:normAutofit lnSpcReduction="10000"/>
          </a:bodyPr>
          <a:lstStyle/>
          <a:p>
            <a:pPr marL="571500" indent="-571500" algn="l" eaLnBrk="1" hangingPunct="1">
              <a:buFont typeface="Arial" pitchFamily="34" charset="0"/>
              <a:buChar char="•"/>
              <a:defRPr/>
            </a:pPr>
            <a:r>
              <a:rPr lang="en-GB" sz="3600" dirty="0">
                <a:solidFill>
                  <a:schemeClr val="tx1"/>
                </a:solidFill>
                <a:latin typeface="Arial" charset="0"/>
                <a:cs typeface="+mn-cs"/>
              </a:rPr>
              <a:t>Consulting with external companies</a:t>
            </a:r>
          </a:p>
          <a:p>
            <a:pPr marL="571500" indent="-571500" algn="l" eaLnBrk="1" hangingPunct="1">
              <a:buFont typeface="Arial" pitchFamily="34" charset="0"/>
              <a:buChar char="•"/>
              <a:defRPr/>
            </a:pPr>
            <a:r>
              <a:rPr lang="en-GB" sz="3600" dirty="0">
                <a:solidFill>
                  <a:schemeClr val="tx1"/>
                </a:solidFill>
                <a:latin typeface="Arial" charset="0"/>
                <a:cs typeface="+mn-cs"/>
              </a:rPr>
              <a:t>Research</a:t>
            </a:r>
          </a:p>
          <a:p>
            <a:pPr lvl="1" eaLnBrk="1" hangingPunct="1">
              <a:defRPr/>
            </a:pPr>
            <a:r>
              <a:rPr lang="en-GB" sz="3600" dirty="0">
                <a:latin typeface="Arial" charset="0"/>
              </a:rPr>
              <a:t>Latest Research </a:t>
            </a:r>
            <a:r>
              <a:rPr lang="en-GB" sz="3600" dirty="0" smtClean="0">
                <a:latin typeface="Arial" charset="0"/>
              </a:rPr>
              <a:t>Excellence Framework: </a:t>
            </a:r>
            <a:endParaRPr lang="en-GB" sz="3600" dirty="0">
              <a:latin typeface="Arial" charset="0"/>
            </a:endParaRPr>
          </a:p>
          <a:p>
            <a:pPr lvl="2" eaLnBrk="1" hangingPunct="1">
              <a:defRPr/>
            </a:pPr>
            <a:r>
              <a:rPr lang="en-GB" sz="3600" dirty="0" smtClean="0">
                <a:latin typeface="Arial" charset="0"/>
              </a:rPr>
              <a:t>11</a:t>
            </a:r>
            <a:r>
              <a:rPr lang="en-GB" sz="3600" baseline="30000" dirty="0" smtClean="0">
                <a:latin typeface="Arial" charset="0"/>
              </a:rPr>
              <a:t>th</a:t>
            </a:r>
            <a:r>
              <a:rPr lang="en-GB" sz="3600" dirty="0" smtClean="0">
                <a:latin typeface="Arial" charset="0"/>
              </a:rPr>
              <a:t> in UK and best in Wales in terms of ‘intensity’!</a:t>
            </a:r>
          </a:p>
          <a:p>
            <a:pPr lvl="2" eaLnBrk="1" hangingPunct="1">
              <a:defRPr/>
            </a:pPr>
            <a:r>
              <a:rPr lang="en-GB" sz="3600" dirty="0" smtClean="0">
                <a:latin typeface="Arial" charset="0"/>
              </a:rPr>
              <a:t>This means you are actually </a:t>
            </a:r>
            <a:r>
              <a:rPr lang="en-GB" sz="3600" b="1" i="1" dirty="0" smtClean="0">
                <a:latin typeface="Arial" charset="0"/>
              </a:rPr>
              <a:t>taught</a:t>
            </a:r>
            <a:r>
              <a:rPr lang="en-GB" sz="3600" dirty="0" smtClean="0">
                <a:latin typeface="Arial" charset="0"/>
              </a:rPr>
              <a:t> by the people who were part of this review.</a:t>
            </a:r>
            <a:endParaRPr lang="en-GB" sz="3600" dirty="0">
              <a:latin typeface="Arial" charset="0"/>
            </a:endParaRPr>
          </a:p>
          <a:p>
            <a:pPr lvl="1" eaLnBrk="1" hangingPunct="1">
              <a:defRPr/>
            </a:pPr>
            <a:r>
              <a:rPr lang="en-GB" sz="3600" dirty="0">
                <a:latin typeface="Arial" charset="0"/>
              </a:rPr>
              <a:t>Source of final year projects and even jobs</a:t>
            </a:r>
          </a:p>
          <a:p>
            <a:pPr lvl="1">
              <a:defRPr/>
            </a:pPr>
            <a:endParaRPr lang="en-GB" sz="3600" dirty="0">
              <a:latin typeface="Arial" charset="0"/>
            </a:endParaRPr>
          </a:p>
          <a:p>
            <a:pPr marL="457200" indent="-457200" algn="l" eaLnBrk="1" hangingPunct="1">
              <a:buFont typeface="Arial" pitchFamily="34" charset="0"/>
              <a:buChar char="•"/>
              <a:defRPr/>
            </a:pPr>
            <a:r>
              <a:rPr lang="en-GB" sz="3600" dirty="0">
                <a:solidFill>
                  <a:schemeClr val="tx1"/>
                </a:solidFill>
                <a:latin typeface="Arial" charset="0"/>
                <a:cs typeface="+mn-cs"/>
              </a:rPr>
              <a:t>Teaching – the most important to you!</a:t>
            </a:r>
          </a:p>
          <a:p>
            <a:pPr lvl="1" eaLnBrk="1" hangingPunct="1">
              <a:defRPr/>
            </a:pPr>
            <a:endParaRPr lang="en-GB" sz="3400" dirty="0">
              <a:latin typeface="Arial" charset="0"/>
            </a:endParaRPr>
          </a:p>
          <a:p>
            <a:pPr eaLnBrk="1" hangingPunct="1">
              <a:defRPr/>
            </a:pPr>
            <a:endParaRPr lang="en-GB" sz="4000" dirty="0">
              <a:latin typeface="Arial" charset="0"/>
              <a:cs typeface="+mn-cs"/>
            </a:endParaRPr>
          </a:p>
        </p:txBody>
      </p:sp>
      <p:sp>
        <p:nvSpPr>
          <p:cNvPr id="4" name="Title 1"/>
          <p:cNvSpPr txBox="1">
            <a:spLocks/>
          </p:cNvSpPr>
          <p:nvPr/>
        </p:nvSpPr>
        <p:spPr>
          <a:xfrm>
            <a:off x="7848600" y="-12700"/>
            <a:ext cx="5154613" cy="17876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US" sz="4800" dirty="0">
                <a:latin typeface="Arial" charset="0"/>
                <a:cs typeface="+mj-cs"/>
              </a:rPr>
              <a:t>What does a CS department do??</a:t>
            </a:r>
          </a:p>
        </p:txBody>
      </p:sp>
    </p:spTree>
    <p:custDataLst>
      <p:tags r:id="rId1"/>
    </p:custDataLst>
    <p:extLst>
      <p:ext uri="{BB962C8B-B14F-4D97-AF65-F5344CB8AC3E}">
        <p14:creationId xmlns:p14="http://schemas.microsoft.com/office/powerpoint/2010/main" val="1918640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712201" y="174682"/>
            <a:ext cx="4136152" cy="1621612"/>
          </a:xfrm>
        </p:spPr>
        <p:txBody>
          <a:bodyPr>
            <a:normAutofit/>
          </a:bodyPr>
          <a:lstStyle/>
          <a:p>
            <a:pPr algn="l" eaLnBrk="1" hangingPunct="1">
              <a:defRPr/>
            </a:pPr>
            <a:r>
              <a:rPr lang="en-US" sz="4800" dirty="0">
                <a:latin typeface="Arial" charset="0"/>
                <a:cs typeface="+mj-cs"/>
              </a:rPr>
              <a:t>Aim of our courses</a:t>
            </a:r>
          </a:p>
        </p:txBody>
      </p:sp>
      <p:sp>
        <p:nvSpPr>
          <p:cNvPr id="108547" name="Rectangle 3"/>
          <p:cNvSpPr>
            <a:spLocks noGrp="1" noChangeArrowheads="1"/>
          </p:cNvSpPr>
          <p:nvPr>
            <p:ph type="body" idx="1"/>
          </p:nvPr>
        </p:nvSpPr>
        <p:spPr>
          <a:xfrm>
            <a:off x="200025" y="2214212"/>
            <a:ext cx="12220575" cy="6045169"/>
          </a:xfrm>
        </p:spPr>
        <p:txBody>
          <a:bodyPr>
            <a:noAutofit/>
          </a:bodyPr>
          <a:lstStyle/>
          <a:p>
            <a:pPr algn="l" eaLnBrk="1" hangingPunct="1">
              <a:lnSpc>
                <a:spcPct val="90000"/>
              </a:lnSpc>
              <a:buFont typeface="Wingdings" charset="0"/>
              <a:buNone/>
              <a:defRPr/>
            </a:pPr>
            <a:r>
              <a:rPr lang="en-GB" sz="2800" dirty="0">
                <a:solidFill>
                  <a:schemeClr val="tx1"/>
                </a:solidFill>
                <a:latin typeface="Arial" charset="0"/>
                <a:cs typeface="+mn-cs"/>
              </a:rPr>
              <a:t>We seek to produce graduates who have:</a:t>
            </a:r>
          </a:p>
          <a:p>
            <a:pPr lvl="1" eaLnBrk="1" hangingPunct="1">
              <a:lnSpc>
                <a:spcPct val="90000"/>
              </a:lnSpc>
              <a:defRPr/>
            </a:pPr>
            <a:r>
              <a:rPr lang="en-GB" dirty="0">
                <a:latin typeface="Arial" charset="0"/>
              </a:rPr>
              <a:t>a broad knowledge of Computing, </a:t>
            </a:r>
          </a:p>
          <a:p>
            <a:pPr lvl="1" eaLnBrk="1" hangingPunct="1">
              <a:lnSpc>
                <a:spcPct val="90000"/>
              </a:lnSpc>
              <a:defRPr/>
            </a:pPr>
            <a:r>
              <a:rPr lang="en-GB" dirty="0">
                <a:latin typeface="Arial" charset="0"/>
              </a:rPr>
              <a:t>good intellectual skills, and </a:t>
            </a:r>
          </a:p>
          <a:p>
            <a:pPr lvl="1" eaLnBrk="1" hangingPunct="1">
              <a:lnSpc>
                <a:spcPct val="90000"/>
              </a:lnSpc>
              <a:defRPr/>
            </a:pPr>
            <a:r>
              <a:rPr lang="en-GB" dirty="0">
                <a:latin typeface="Arial" charset="0"/>
              </a:rPr>
              <a:t>strengthened interpersonal </a:t>
            </a:r>
            <a:r>
              <a:rPr lang="en-GB" dirty="0" smtClean="0">
                <a:latin typeface="Arial" charset="0"/>
              </a:rPr>
              <a:t>skills.</a:t>
            </a:r>
          </a:p>
          <a:p>
            <a:pPr algn="l">
              <a:lnSpc>
                <a:spcPct val="90000"/>
              </a:lnSpc>
              <a:defRPr/>
            </a:pPr>
            <a:r>
              <a:rPr lang="en-GB" sz="2800" dirty="0" smtClean="0">
                <a:solidFill>
                  <a:schemeClr val="tx1"/>
                </a:solidFill>
                <a:latin typeface="Arial" charset="0"/>
                <a:cs typeface="+mn-cs"/>
              </a:rPr>
              <a:t>So that they…can adapt and be relevant in 10 years time.</a:t>
            </a:r>
          </a:p>
          <a:p>
            <a:pPr eaLnBrk="1" hangingPunct="1">
              <a:lnSpc>
                <a:spcPct val="90000"/>
              </a:lnSpc>
              <a:buFont typeface="Wingdings" charset="0"/>
              <a:buNone/>
              <a:defRPr/>
            </a:pPr>
            <a:endParaRPr lang="en-GB" sz="2800" dirty="0">
              <a:solidFill>
                <a:schemeClr val="tx1"/>
              </a:solidFill>
              <a:latin typeface="Arial" charset="0"/>
              <a:cs typeface="+mn-cs"/>
            </a:endParaRPr>
          </a:p>
          <a:p>
            <a:pPr algn="l" eaLnBrk="1" hangingPunct="1">
              <a:lnSpc>
                <a:spcPct val="90000"/>
              </a:lnSpc>
              <a:buFont typeface="Wingdings" charset="0"/>
              <a:buNone/>
              <a:defRPr/>
            </a:pPr>
            <a:r>
              <a:rPr lang="en-GB" sz="2800" dirty="0">
                <a:solidFill>
                  <a:schemeClr val="tx1"/>
                </a:solidFill>
                <a:latin typeface="Arial" charset="0"/>
                <a:cs typeface="+mn-cs"/>
              </a:rPr>
              <a:t>Do we succeed?</a:t>
            </a:r>
          </a:p>
          <a:p>
            <a:pPr lvl="1" eaLnBrk="1" hangingPunct="1">
              <a:lnSpc>
                <a:spcPct val="90000"/>
              </a:lnSpc>
              <a:defRPr/>
            </a:pPr>
            <a:r>
              <a:rPr lang="en-US" dirty="0">
                <a:latin typeface="Arial" charset="0"/>
              </a:rPr>
              <a:t>Degrees accredited by </a:t>
            </a:r>
            <a:r>
              <a:rPr lang="en-US" dirty="0" smtClean="0">
                <a:latin typeface="Arial" charset="0"/>
              </a:rPr>
              <a:t>BCS – Chartered Institute for IT </a:t>
            </a:r>
            <a:r>
              <a:rPr lang="en-US" dirty="0" smtClean="0">
                <a:latin typeface="Arial" charset="0"/>
              </a:rPr>
              <a:t>- on </a:t>
            </a:r>
            <a:r>
              <a:rPr lang="en-US" dirty="0" smtClean="0">
                <a:latin typeface="Arial" charset="0"/>
              </a:rPr>
              <a:t>behalf of </a:t>
            </a:r>
            <a:r>
              <a:rPr lang="en-US" dirty="0" smtClean="0">
                <a:latin typeface="Arial" charset="0"/>
              </a:rPr>
              <a:t>the Engineering </a:t>
            </a:r>
            <a:r>
              <a:rPr lang="en-US" dirty="0" smtClean="0">
                <a:latin typeface="Arial" charset="0"/>
              </a:rPr>
              <a:t>Council</a:t>
            </a:r>
            <a:endParaRPr lang="en-US" dirty="0">
              <a:latin typeface="Arial" charset="0"/>
            </a:endParaRPr>
          </a:p>
          <a:p>
            <a:pPr lvl="1" eaLnBrk="1" hangingPunct="1">
              <a:lnSpc>
                <a:spcPct val="90000"/>
              </a:lnSpc>
              <a:defRPr/>
            </a:pPr>
            <a:r>
              <a:rPr lang="en-US" dirty="0">
                <a:latin typeface="Arial" charset="0"/>
              </a:rPr>
              <a:t>Our students get good jobs in the </a:t>
            </a:r>
            <a:r>
              <a:rPr lang="en-US" dirty="0" smtClean="0">
                <a:latin typeface="Arial" charset="0"/>
              </a:rPr>
              <a:t>Computing </a:t>
            </a:r>
            <a:r>
              <a:rPr lang="en-US" dirty="0">
                <a:latin typeface="Arial" charset="0"/>
              </a:rPr>
              <a:t>industry </a:t>
            </a:r>
            <a:r>
              <a:rPr lang="en-US" dirty="0" smtClean="0">
                <a:latin typeface="Arial" charset="0"/>
              </a:rPr>
              <a:t/>
            </a:r>
            <a:br>
              <a:rPr lang="en-US" dirty="0" smtClean="0">
                <a:latin typeface="Arial" charset="0"/>
              </a:rPr>
            </a:br>
            <a:r>
              <a:rPr lang="en-US" dirty="0" smtClean="0">
                <a:latin typeface="Arial" charset="0"/>
              </a:rPr>
              <a:t>(95% are in work or further study 6 months after graduation and 92% are in graduate level employment or study) ….</a:t>
            </a:r>
          </a:p>
          <a:p>
            <a:pPr lvl="1" eaLnBrk="1" hangingPunct="1">
              <a:lnSpc>
                <a:spcPct val="90000"/>
              </a:lnSpc>
              <a:defRPr/>
            </a:pPr>
            <a:r>
              <a:rPr lang="en-US" dirty="0" smtClean="0">
                <a:latin typeface="Arial" charset="0"/>
              </a:rPr>
              <a:t>….we </a:t>
            </a:r>
            <a:r>
              <a:rPr lang="en-US" dirty="0">
                <a:latin typeface="Arial" charset="0"/>
              </a:rPr>
              <a:t>also have fun</a:t>
            </a:r>
            <a:endParaRPr lang="en-GB" sz="3600" dirty="0">
              <a:latin typeface="Arial" charset="0"/>
            </a:endParaRPr>
          </a:p>
        </p:txBody>
      </p:sp>
      <p:pic>
        <p:nvPicPr>
          <p:cNvPr id="5" name="Picture 4" descr="flyinggra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12201" y="1257299"/>
            <a:ext cx="4405486" cy="3631549"/>
          </a:xfrm>
          <a:prstGeom prst="rect">
            <a:avLst/>
          </a:prstGeom>
        </p:spPr>
      </p:pic>
    </p:spTree>
    <p:custDataLst>
      <p:tags r:id="rId1"/>
    </p:custDataLst>
    <p:extLst>
      <p:ext uri="{BB962C8B-B14F-4D97-AF65-F5344CB8AC3E}">
        <p14:creationId xmlns:p14="http://schemas.microsoft.com/office/powerpoint/2010/main" val="292288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8534400" y="1"/>
            <a:ext cx="4468813" cy="1993899"/>
          </a:xfrm>
        </p:spPr>
        <p:txBody>
          <a:bodyPr>
            <a:normAutofit/>
          </a:bodyPr>
          <a:lstStyle/>
          <a:p>
            <a:pPr algn="l" eaLnBrk="1" hangingPunct="1">
              <a:defRPr/>
            </a:pPr>
            <a:r>
              <a:rPr lang="en-US" sz="4800" dirty="0">
                <a:latin typeface="Arial" charset="0"/>
                <a:cs typeface="+mj-cs"/>
              </a:rPr>
              <a:t>Undergraduate Courses</a:t>
            </a:r>
          </a:p>
        </p:txBody>
      </p:sp>
      <p:sp>
        <p:nvSpPr>
          <p:cNvPr id="197635" name="Rectangle 3"/>
          <p:cNvSpPr>
            <a:spLocks noGrp="1" noChangeArrowheads="1"/>
          </p:cNvSpPr>
          <p:nvPr>
            <p:ph type="body" idx="1"/>
          </p:nvPr>
        </p:nvSpPr>
        <p:spPr>
          <a:xfrm>
            <a:off x="609526" y="2222499"/>
            <a:ext cx="11885750" cy="6856121"/>
          </a:xfrm>
        </p:spPr>
        <p:txBody>
          <a:bodyPr>
            <a:normAutofit fontScale="92500" lnSpcReduction="20000"/>
          </a:bodyPr>
          <a:lstStyle/>
          <a:p>
            <a:pPr>
              <a:spcBef>
                <a:spcPts val="0"/>
              </a:spcBef>
              <a:spcAft>
                <a:spcPts val="1422"/>
              </a:spcAft>
              <a:defRPr/>
            </a:pPr>
            <a:r>
              <a:rPr lang="en-GB" sz="4000" dirty="0">
                <a:solidFill>
                  <a:srgbClr val="4D266F"/>
                </a:solidFill>
                <a:latin typeface="Arial" charset="0"/>
                <a:cs typeface="+mn-cs"/>
              </a:rPr>
              <a:t>Common themes to degrees</a:t>
            </a:r>
          </a:p>
          <a:p>
            <a:pPr marL="457200" lvl="1" indent="0">
              <a:spcBef>
                <a:spcPts val="0"/>
              </a:spcBef>
              <a:spcAft>
                <a:spcPts val="1422"/>
              </a:spcAft>
              <a:buNone/>
              <a:defRPr/>
            </a:pPr>
            <a:r>
              <a:rPr lang="en-GB" sz="3000" dirty="0">
                <a:latin typeface="Arial" charset="0"/>
              </a:rPr>
              <a:t>Common first year of study, and much of second year</a:t>
            </a:r>
          </a:p>
          <a:p>
            <a:pPr marL="457200" lvl="1" indent="0">
              <a:spcBef>
                <a:spcPts val="0"/>
              </a:spcBef>
              <a:spcAft>
                <a:spcPts val="1422"/>
              </a:spcAft>
              <a:buNone/>
              <a:defRPr/>
            </a:pPr>
            <a:r>
              <a:rPr lang="en-GB" sz="3000" dirty="0">
                <a:latin typeface="Arial" charset="0"/>
              </a:rPr>
              <a:t>Emphasis on adaptable, vocationally oriented computing education </a:t>
            </a:r>
          </a:p>
          <a:p>
            <a:pPr>
              <a:spcBef>
                <a:spcPts val="0"/>
              </a:spcBef>
              <a:spcAft>
                <a:spcPts val="1422"/>
              </a:spcAft>
              <a:defRPr/>
            </a:pPr>
            <a:r>
              <a:rPr lang="en-US" sz="4000" dirty="0">
                <a:solidFill>
                  <a:srgbClr val="4D266F"/>
                </a:solidFill>
                <a:latin typeface="Arial" charset="0"/>
                <a:cs typeface="+mn-cs"/>
              </a:rPr>
              <a:t>Degree schemes offered</a:t>
            </a:r>
            <a:r>
              <a:rPr lang="en-US" sz="4000" dirty="0">
                <a:solidFill>
                  <a:srgbClr val="FFFF00"/>
                </a:solidFill>
                <a:latin typeface="Arial" charset="0"/>
                <a:cs typeface="+mn-cs"/>
              </a:rPr>
              <a:t>:</a:t>
            </a:r>
          </a:p>
          <a:p>
            <a:pPr marL="457200" lvl="1" indent="0">
              <a:spcBef>
                <a:spcPts val="0"/>
              </a:spcBef>
              <a:spcAft>
                <a:spcPts val="1422"/>
              </a:spcAft>
              <a:buNone/>
              <a:defRPr/>
            </a:pPr>
            <a:r>
              <a:rPr lang="en-GB" sz="3000" dirty="0">
                <a:latin typeface="Arial" charset="0"/>
              </a:rPr>
              <a:t>Computer Science</a:t>
            </a:r>
          </a:p>
          <a:p>
            <a:pPr marL="457200" lvl="1" indent="0">
              <a:spcBef>
                <a:spcPts val="0"/>
              </a:spcBef>
              <a:spcAft>
                <a:spcPts val="1422"/>
              </a:spcAft>
              <a:buNone/>
              <a:defRPr/>
            </a:pPr>
            <a:r>
              <a:rPr lang="en-GB" sz="3000" dirty="0">
                <a:latin typeface="Arial" charset="0"/>
              </a:rPr>
              <a:t>Software Engineering</a:t>
            </a:r>
          </a:p>
          <a:p>
            <a:pPr marL="457200" lvl="1" indent="0">
              <a:spcBef>
                <a:spcPts val="0"/>
              </a:spcBef>
              <a:spcAft>
                <a:spcPts val="1422"/>
              </a:spcAft>
              <a:buNone/>
              <a:defRPr/>
            </a:pPr>
            <a:r>
              <a:rPr lang="en-GB" sz="3000" dirty="0">
                <a:latin typeface="Arial" charset="0"/>
              </a:rPr>
              <a:t>Internet Computing and Systems Administration</a:t>
            </a:r>
          </a:p>
          <a:p>
            <a:pPr marL="457200" lvl="1" indent="0">
              <a:spcBef>
                <a:spcPts val="0"/>
              </a:spcBef>
              <a:spcAft>
                <a:spcPts val="1422"/>
              </a:spcAft>
              <a:buNone/>
              <a:defRPr/>
            </a:pPr>
            <a:r>
              <a:rPr lang="en-GB" sz="3000" dirty="0">
                <a:latin typeface="Arial" charset="0"/>
              </a:rPr>
              <a:t>Business Information Technology</a:t>
            </a:r>
          </a:p>
          <a:p>
            <a:pPr>
              <a:spcBef>
                <a:spcPts val="0"/>
              </a:spcBef>
              <a:spcAft>
                <a:spcPts val="1422"/>
              </a:spcAft>
              <a:defRPr/>
            </a:pPr>
            <a:r>
              <a:rPr lang="en-US" sz="4000" dirty="0">
                <a:solidFill>
                  <a:srgbClr val="4D266F"/>
                </a:solidFill>
                <a:latin typeface="Arial" charset="0"/>
                <a:cs typeface="+mn-cs"/>
              </a:rPr>
              <a:t>Degree </a:t>
            </a:r>
            <a:r>
              <a:rPr lang="ja-JP" altLang="en-US" sz="4000" dirty="0">
                <a:solidFill>
                  <a:srgbClr val="4D266F"/>
                </a:solidFill>
                <a:latin typeface="Arial" charset="0"/>
                <a:cs typeface="+mn-cs"/>
              </a:rPr>
              <a:t>‘</a:t>
            </a:r>
            <a:r>
              <a:rPr lang="en-US" sz="4000" dirty="0" err="1">
                <a:solidFill>
                  <a:srgbClr val="4D266F"/>
                </a:solidFill>
                <a:latin typeface="Arial" charset="0"/>
                <a:cs typeface="+mn-cs"/>
              </a:rPr>
              <a:t>flavours</a:t>
            </a:r>
            <a:r>
              <a:rPr lang="ja-JP" altLang="en-US" sz="4000" dirty="0">
                <a:solidFill>
                  <a:srgbClr val="4D266F"/>
                </a:solidFill>
                <a:latin typeface="Arial" charset="0"/>
                <a:cs typeface="+mn-cs"/>
              </a:rPr>
              <a:t>’</a:t>
            </a:r>
            <a:r>
              <a:rPr lang="en-US" sz="4000" dirty="0">
                <a:solidFill>
                  <a:srgbClr val="4D266F"/>
                </a:solidFill>
                <a:latin typeface="Arial" charset="0"/>
                <a:cs typeface="+mn-cs"/>
              </a:rPr>
              <a:t> linked to our research interests</a:t>
            </a:r>
            <a:endParaRPr lang="en-GB" sz="4000" dirty="0">
              <a:solidFill>
                <a:srgbClr val="4D266F"/>
              </a:solidFill>
              <a:latin typeface="Arial" charset="0"/>
              <a:cs typeface="+mn-cs"/>
            </a:endParaRPr>
          </a:p>
          <a:p>
            <a:pPr marL="457200" lvl="1" indent="0">
              <a:spcBef>
                <a:spcPts val="0"/>
              </a:spcBef>
              <a:spcAft>
                <a:spcPts val="1422"/>
              </a:spcAft>
              <a:buNone/>
              <a:defRPr/>
            </a:pPr>
            <a:r>
              <a:rPr lang="en-GB" sz="3000" dirty="0">
                <a:latin typeface="Arial" charset="0"/>
              </a:rPr>
              <a:t>Computer Science with Artificial Intelligence </a:t>
            </a:r>
          </a:p>
          <a:p>
            <a:pPr marL="457200" lvl="1" indent="0">
              <a:spcBef>
                <a:spcPts val="0"/>
              </a:spcBef>
              <a:spcAft>
                <a:spcPts val="1422"/>
              </a:spcAft>
              <a:buNone/>
              <a:defRPr/>
            </a:pPr>
            <a:r>
              <a:rPr lang="en-GB" sz="3000" dirty="0">
                <a:latin typeface="Arial" charset="0"/>
              </a:rPr>
              <a:t>AI and Robotics</a:t>
            </a:r>
          </a:p>
          <a:p>
            <a:pPr marL="457200" lvl="1" indent="0">
              <a:spcBef>
                <a:spcPts val="0"/>
              </a:spcBef>
              <a:spcAft>
                <a:spcPts val="1422"/>
              </a:spcAft>
              <a:buNone/>
              <a:defRPr/>
            </a:pPr>
            <a:r>
              <a:rPr lang="en-GB" sz="3000" dirty="0">
                <a:latin typeface="Arial" charset="0"/>
              </a:rPr>
              <a:t>Computer Graphics, Vision and Games </a:t>
            </a:r>
            <a:endParaRPr lang="en-GB" dirty="0">
              <a:latin typeface="Arial" charset="0"/>
            </a:endParaRPr>
          </a:p>
        </p:txBody>
      </p:sp>
    </p:spTree>
    <p:extLst>
      <p:ext uri="{BB962C8B-B14F-4D97-AF65-F5344CB8AC3E}">
        <p14:creationId xmlns:p14="http://schemas.microsoft.com/office/powerpoint/2010/main" val="2983053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7635">
                                            <p:txEl>
                                              <p:pRg st="3" end="3"/>
                                            </p:txEl>
                                          </p:spTgt>
                                        </p:tgtEl>
                                        <p:attrNameLst>
                                          <p:attrName>style.visibility</p:attrName>
                                        </p:attrNameLst>
                                      </p:cBhvr>
                                      <p:to>
                                        <p:strVal val="visible"/>
                                      </p:to>
                                    </p:set>
                                    <p:animEffect transition="in" filter="blinds(horizontal)">
                                      <p:cBhvr>
                                        <p:cTn id="7" dur="500"/>
                                        <p:tgtEl>
                                          <p:spTgt spid="197635">
                                            <p:txEl>
                                              <p:pRg st="3" end="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7635">
                                            <p:txEl>
                                              <p:pRg st="4" end="4"/>
                                            </p:txEl>
                                          </p:spTgt>
                                        </p:tgtEl>
                                        <p:attrNameLst>
                                          <p:attrName>style.visibility</p:attrName>
                                        </p:attrNameLst>
                                      </p:cBhvr>
                                      <p:to>
                                        <p:strVal val="visible"/>
                                      </p:to>
                                    </p:set>
                                    <p:animEffect transition="in" filter="blinds(horizontal)">
                                      <p:cBhvr>
                                        <p:cTn id="10" dur="500"/>
                                        <p:tgtEl>
                                          <p:spTgt spid="197635">
                                            <p:txEl>
                                              <p:pRg st="4" end="4"/>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7635">
                                            <p:txEl>
                                              <p:pRg st="5" end="5"/>
                                            </p:txEl>
                                          </p:spTgt>
                                        </p:tgtEl>
                                        <p:attrNameLst>
                                          <p:attrName>style.visibility</p:attrName>
                                        </p:attrNameLst>
                                      </p:cBhvr>
                                      <p:to>
                                        <p:strVal val="visible"/>
                                      </p:to>
                                    </p:set>
                                    <p:animEffect transition="in" filter="blinds(horizontal)">
                                      <p:cBhvr>
                                        <p:cTn id="13" dur="500"/>
                                        <p:tgtEl>
                                          <p:spTgt spid="197635">
                                            <p:txEl>
                                              <p:pRg st="5" end="5"/>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635">
                                            <p:txEl>
                                              <p:pRg st="6" end="6"/>
                                            </p:txEl>
                                          </p:spTgt>
                                        </p:tgtEl>
                                        <p:attrNameLst>
                                          <p:attrName>style.visibility</p:attrName>
                                        </p:attrNameLst>
                                      </p:cBhvr>
                                      <p:to>
                                        <p:strVal val="visible"/>
                                      </p:to>
                                    </p:set>
                                    <p:animEffect transition="in" filter="blinds(horizontal)">
                                      <p:cBhvr>
                                        <p:cTn id="16" dur="500"/>
                                        <p:tgtEl>
                                          <p:spTgt spid="197635">
                                            <p:txEl>
                                              <p:pRg st="6" end="6"/>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7635">
                                            <p:txEl>
                                              <p:pRg st="7" end="7"/>
                                            </p:txEl>
                                          </p:spTgt>
                                        </p:tgtEl>
                                        <p:attrNameLst>
                                          <p:attrName>style.visibility</p:attrName>
                                        </p:attrNameLst>
                                      </p:cBhvr>
                                      <p:to>
                                        <p:strVal val="visible"/>
                                      </p:to>
                                    </p:set>
                                    <p:animEffect transition="in" filter="blinds(horizontal)">
                                      <p:cBhvr>
                                        <p:cTn id="19" dur="500"/>
                                        <p:tgtEl>
                                          <p:spTgt spid="19763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7635">
                                            <p:txEl>
                                              <p:pRg st="8" end="8"/>
                                            </p:txEl>
                                          </p:spTgt>
                                        </p:tgtEl>
                                        <p:attrNameLst>
                                          <p:attrName>style.visibility</p:attrName>
                                        </p:attrNameLst>
                                      </p:cBhvr>
                                      <p:to>
                                        <p:strVal val="visible"/>
                                      </p:to>
                                    </p:set>
                                    <p:animEffect transition="in" filter="blinds(horizontal)">
                                      <p:cBhvr>
                                        <p:cTn id="24" dur="500"/>
                                        <p:tgtEl>
                                          <p:spTgt spid="197635">
                                            <p:txEl>
                                              <p:pRg st="8" end="8"/>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7635">
                                            <p:txEl>
                                              <p:pRg st="9" end="9"/>
                                            </p:txEl>
                                          </p:spTgt>
                                        </p:tgtEl>
                                        <p:attrNameLst>
                                          <p:attrName>style.visibility</p:attrName>
                                        </p:attrNameLst>
                                      </p:cBhvr>
                                      <p:to>
                                        <p:strVal val="visible"/>
                                      </p:to>
                                    </p:set>
                                    <p:animEffect transition="in" filter="blinds(horizontal)">
                                      <p:cBhvr>
                                        <p:cTn id="27" dur="500"/>
                                        <p:tgtEl>
                                          <p:spTgt spid="197635">
                                            <p:txEl>
                                              <p:pRg st="9" end="9"/>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7635">
                                            <p:txEl>
                                              <p:pRg st="10" end="10"/>
                                            </p:txEl>
                                          </p:spTgt>
                                        </p:tgtEl>
                                        <p:attrNameLst>
                                          <p:attrName>style.visibility</p:attrName>
                                        </p:attrNameLst>
                                      </p:cBhvr>
                                      <p:to>
                                        <p:strVal val="visible"/>
                                      </p:to>
                                    </p:set>
                                    <p:animEffect transition="in" filter="blinds(horizontal)">
                                      <p:cBhvr>
                                        <p:cTn id="30" dur="500"/>
                                        <p:tgtEl>
                                          <p:spTgt spid="197635">
                                            <p:txEl>
                                              <p:pRg st="10" end="10"/>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7635">
                                            <p:txEl>
                                              <p:pRg st="11" end="11"/>
                                            </p:txEl>
                                          </p:spTgt>
                                        </p:tgtEl>
                                        <p:attrNameLst>
                                          <p:attrName>style.visibility</p:attrName>
                                        </p:attrNameLst>
                                      </p:cBhvr>
                                      <p:to>
                                        <p:strVal val="visible"/>
                                      </p:to>
                                    </p:set>
                                    <p:animEffect transition="in" filter="blinds(horizontal)">
                                      <p:cBhvr>
                                        <p:cTn id="33" dur="500"/>
                                        <p:tgtEl>
                                          <p:spTgt spid="1976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102599" y="0"/>
            <a:ext cx="4900613" cy="1625600"/>
          </a:xfrm>
        </p:spPr>
        <p:txBody>
          <a:bodyPr lIns="128701" tIns="63221" rIns="128701" bIns="63221" anchorCtr="0">
            <a:normAutofit/>
          </a:bodyPr>
          <a:lstStyle/>
          <a:p>
            <a:pPr algn="l" eaLnBrk="1" hangingPunct="1">
              <a:defRPr/>
            </a:pPr>
            <a:r>
              <a:rPr lang="en-GB" sz="4800" dirty="0">
                <a:latin typeface="Arial" charset="0"/>
                <a:cs typeface="+mj-cs"/>
              </a:rPr>
              <a:t>Features of all our degrees</a:t>
            </a:r>
          </a:p>
        </p:txBody>
      </p:sp>
      <p:sp>
        <p:nvSpPr>
          <p:cNvPr id="196611" name="Rectangle 3"/>
          <p:cNvSpPr>
            <a:spLocks noGrp="1" noChangeArrowheads="1"/>
          </p:cNvSpPr>
          <p:nvPr>
            <p:ph type="body" idx="1"/>
          </p:nvPr>
        </p:nvSpPr>
        <p:spPr>
          <a:xfrm>
            <a:off x="878761" y="2170992"/>
            <a:ext cx="11702892" cy="6682940"/>
          </a:xfrm>
        </p:spPr>
        <p:txBody>
          <a:bodyPr lIns="128701" tIns="63221" rIns="128701" bIns="63221"/>
          <a:lstStyle/>
          <a:p>
            <a:pPr eaLnBrk="1" hangingPunct="1">
              <a:defRPr/>
            </a:pPr>
            <a:r>
              <a:rPr lang="en-GB" sz="4000" dirty="0">
                <a:solidFill>
                  <a:srgbClr val="4D266F"/>
                </a:solidFill>
                <a:latin typeface="Arial" charset="0"/>
                <a:cs typeface="+mn-cs"/>
              </a:rPr>
              <a:t>Flexible</a:t>
            </a:r>
            <a:r>
              <a:rPr lang="en-GB" sz="4000" dirty="0">
                <a:solidFill>
                  <a:srgbClr val="FFFF00"/>
                </a:solidFill>
                <a:latin typeface="Arial" charset="0"/>
                <a:cs typeface="+mn-cs"/>
              </a:rPr>
              <a:t> </a:t>
            </a:r>
          </a:p>
          <a:p>
            <a:pPr lvl="1">
              <a:buFont typeface="Arial" pitchFamily="34" charset="0"/>
              <a:buChar char="•"/>
              <a:defRPr/>
            </a:pPr>
            <a:r>
              <a:rPr lang="en-GB" sz="3400" dirty="0">
                <a:latin typeface="Arial" charset="0"/>
              </a:rPr>
              <a:t>Y</a:t>
            </a:r>
            <a:r>
              <a:rPr lang="en-GB" sz="3400" dirty="0" smtClean="0">
                <a:latin typeface="Arial" charset="0"/>
              </a:rPr>
              <a:t>ou </a:t>
            </a:r>
            <a:r>
              <a:rPr lang="en-GB" sz="3400" dirty="0">
                <a:latin typeface="Arial" charset="0"/>
              </a:rPr>
              <a:t>can change scheme or mix and match</a:t>
            </a:r>
          </a:p>
          <a:p>
            <a:pPr eaLnBrk="1" hangingPunct="1">
              <a:defRPr/>
            </a:pPr>
            <a:r>
              <a:rPr lang="en-GB" sz="4000" dirty="0">
                <a:solidFill>
                  <a:srgbClr val="4D266F"/>
                </a:solidFill>
                <a:latin typeface="Arial" charset="0"/>
                <a:cs typeface="+mn-cs"/>
              </a:rPr>
              <a:t>Vocational</a:t>
            </a:r>
            <a:r>
              <a:rPr lang="en-GB" sz="4000" dirty="0">
                <a:latin typeface="Arial" charset="0"/>
                <a:cs typeface="+mn-cs"/>
              </a:rPr>
              <a:t> </a:t>
            </a:r>
          </a:p>
          <a:p>
            <a:pPr lvl="1">
              <a:buFont typeface="Arial" pitchFamily="34" charset="0"/>
              <a:buChar char="•"/>
              <a:defRPr/>
            </a:pPr>
            <a:r>
              <a:rPr lang="en-GB" sz="3400" dirty="0">
                <a:latin typeface="Arial" charset="0"/>
              </a:rPr>
              <a:t>Activity weekend in first year - team skills </a:t>
            </a:r>
          </a:p>
          <a:p>
            <a:pPr lvl="1">
              <a:buFont typeface="Arial" pitchFamily="34" charset="0"/>
              <a:buChar char="•"/>
              <a:defRPr/>
            </a:pPr>
            <a:r>
              <a:rPr lang="en-GB" sz="3400" dirty="0">
                <a:latin typeface="Arial" charset="0"/>
              </a:rPr>
              <a:t>Professional skills weekend in second year</a:t>
            </a:r>
          </a:p>
          <a:p>
            <a:pPr lvl="1">
              <a:buFont typeface="Arial" pitchFamily="34" charset="0"/>
              <a:buChar char="•"/>
              <a:defRPr/>
            </a:pPr>
            <a:r>
              <a:rPr lang="en-GB" sz="3400" dirty="0">
                <a:latin typeface="Arial" charset="0"/>
              </a:rPr>
              <a:t>Encouraged to spend a year in industry</a:t>
            </a:r>
          </a:p>
          <a:p>
            <a:pPr lvl="1">
              <a:buFont typeface="Arial" pitchFamily="34" charset="0"/>
              <a:buChar char="•"/>
              <a:defRPr/>
            </a:pPr>
            <a:r>
              <a:rPr lang="en-GB" sz="3400" dirty="0">
                <a:latin typeface="Arial" charset="0"/>
              </a:rPr>
              <a:t>Project</a:t>
            </a:r>
            <a:r>
              <a:rPr lang="en-GB" dirty="0">
                <a:latin typeface="Arial" charset="0"/>
              </a:rPr>
              <a:t> </a:t>
            </a:r>
            <a:r>
              <a:rPr lang="en-GB" sz="3400" dirty="0">
                <a:latin typeface="Arial" charset="0"/>
              </a:rPr>
              <a:t>based</a:t>
            </a:r>
          </a:p>
          <a:p>
            <a:pPr eaLnBrk="1" hangingPunct="1">
              <a:defRPr/>
            </a:pPr>
            <a:endParaRPr lang="en-GB" sz="4000" dirty="0" smtClean="0">
              <a:solidFill>
                <a:srgbClr val="4D266F"/>
              </a:solidFill>
              <a:latin typeface="Arial" charset="0"/>
              <a:cs typeface="+mn-cs"/>
            </a:endParaRPr>
          </a:p>
          <a:p>
            <a:pPr eaLnBrk="1" hangingPunct="1">
              <a:defRPr/>
            </a:pPr>
            <a:r>
              <a:rPr lang="en-GB" sz="4000" dirty="0" smtClean="0">
                <a:solidFill>
                  <a:srgbClr val="4D266F"/>
                </a:solidFill>
                <a:latin typeface="Arial" charset="0"/>
                <a:cs typeface="+mn-cs"/>
              </a:rPr>
              <a:t>Hard Work </a:t>
            </a:r>
            <a:r>
              <a:rPr lang="en-GB" sz="4000" dirty="0">
                <a:solidFill>
                  <a:srgbClr val="4D266F"/>
                </a:solidFill>
                <a:latin typeface="Arial" charset="0"/>
                <a:cs typeface="+mn-cs"/>
              </a:rPr>
              <a:t>– Lots of project work!</a:t>
            </a:r>
          </a:p>
        </p:txBody>
      </p:sp>
    </p:spTree>
    <p:extLst>
      <p:ext uri="{BB962C8B-B14F-4D97-AF65-F5344CB8AC3E}">
        <p14:creationId xmlns:p14="http://schemas.microsoft.com/office/powerpoint/2010/main" val="3868868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blinds(horizontal)">
                                      <p:cBhvr>
                                        <p:cTn id="7" dur="500"/>
                                        <p:tgtEl>
                                          <p:spTgt spid="1966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11">
                                            <p:txEl>
                                              <p:pRg st="1" end="1"/>
                                            </p:txEl>
                                          </p:spTgt>
                                        </p:tgtEl>
                                        <p:attrNameLst>
                                          <p:attrName>style.visibility</p:attrName>
                                        </p:attrNameLst>
                                      </p:cBhvr>
                                      <p:to>
                                        <p:strVal val="visible"/>
                                      </p:to>
                                    </p:set>
                                    <p:animEffect transition="in" filter="blinds(horizontal)">
                                      <p:cBhvr>
                                        <p:cTn id="10" dur="500"/>
                                        <p:tgtEl>
                                          <p:spTgt spid="1966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6611">
                                            <p:txEl>
                                              <p:pRg st="2" end="2"/>
                                            </p:txEl>
                                          </p:spTgt>
                                        </p:tgtEl>
                                        <p:attrNameLst>
                                          <p:attrName>style.visibility</p:attrName>
                                        </p:attrNameLst>
                                      </p:cBhvr>
                                      <p:to>
                                        <p:strVal val="visible"/>
                                      </p:to>
                                    </p:set>
                                    <p:animEffect transition="in" filter="blinds(horizontal)">
                                      <p:cBhvr>
                                        <p:cTn id="15" dur="500"/>
                                        <p:tgtEl>
                                          <p:spTgt spid="19661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6611">
                                            <p:txEl>
                                              <p:pRg st="3" end="3"/>
                                            </p:txEl>
                                          </p:spTgt>
                                        </p:tgtEl>
                                        <p:attrNameLst>
                                          <p:attrName>style.visibility</p:attrName>
                                        </p:attrNameLst>
                                      </p:cBhvr>
                                      <p:to>
                                        <p:strVal val="visible"/>
                                      </p:to>
                                    </p:set>
                                    <p:animEffect transition="in" filter="blinds(horizontal)">
                                      <p:cBhvr>
                                        <p:cTn id="18" dur="500"/>
                                        <p:tgtEl>
                                          <p:spTgt spid="19661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6611">
                                            <p:txEl>
                                              <p:pRg st="4" end="4"/>
                                            </p:txEl>
                                          </p:spTgt>
                                        </p:tgtEl>
                                        <p:attrNameLst>
                                          <p:attrName>style.visibility</p:attrName>
                                        </p:attrNameLst>
                                      </p:cBhvr>
                                      <p:to>
                                        <p:strVal val="visible"/>
                                      </p:to>
                                    </p:set>
                                    <p:animEffect transition="in" filter="blinds(horizontal)">
                                      <p:cBhvr>
                                        <p:cTn id="21" dur="500"/>
                                        <p:tgtEl>
                                          <p:spTgt spid="19661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6611">
                                            <p:txEl>
                                              <p:pRg st="5" end="5"/>
                                            </p:txEl>
                                          </p:spTgt>
                                        </p:tgtEl>
                                        <p:attrNameLst>
                                          <p:attrName>style.visibility</p:attrName>
                                        </p:attrNameLst>
                                      </p:cBhvr>
                                      <p:to>
                                        <p:strVal val="visible"/>
                                      </p:to>
                                    </p:set>
                                    <p:animEffect transition="in" filter="blinds(horizontal)">
                                      <p:cBhvr>
                                        <p:cTn id="24" dur="500"/>
                                        <p:tgtEl>
                                          <p:spTgt spid="196611">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6611">
                                            <p:txEl>
                                              <p:pRg st="6" end="6"/>
                                            </p:txEl>
                                          </p:spTgt>
                                        </p:tgtEl>
                                        <p:attrNameLst>
                                          <p:attrName>style.visibility</p:attrName>
                                        </p:attrNameLst>
                                      </p:cBhvr>
                                      <p:to>
                                        <p:strVal val="visible"/>
                                      </p:to>
                                    </p:set>
                                    <p:animEffect transition="in" filter="blinds(horizontal)">
                                      <p:cBhvr>
                                        <p:cTn id="27" dur="500"/>
                                        <p:tgtEl>
                                          <p:spTgt spid="1966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6611">
                                            <p:txEl>
                                              <p:pRg st="8" end="8"/>
                                            </p:txEl>
                                          </p:spTgt>
                                        </p:tgtEl>
                                        <p:attrNameLst>
                                          <p:attrName>style.visibility</p:attrName>
                                        </p:attrNameLst>
                                      </p:cBhvr>
                                      <p:to>
                                        <p:strVal val="visible"/>
                                      </p:to>
                                    </p:set>
                                    <p:animEffect transition="in" filter="blinds(horizontal)">
                                      <p:cBhvr>
                                        <p:cTn id="32" dur="500"/>
                                        <p:tgtEl>
                                          <p:spTgt spid="1966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70" y="2236573"/>
            <a:ext cx="11702892" cy="4446326"/>
          </a:xfrm>
        </p:spPr>
        <p:txBody>
          <a:bodyPr>
            <a:normAutofit/>
          </a:bodyPr>
          <a:lstStyle/>
          <a:p>
            <a:r>
              <a:rPr lang="en-US" sz="4800" dirty="0">
                <a:latin typeface="Arial" charset="0"/>
                <a:cs typeface="+mj-cs"/>
              </a:rPr>
              <a:t>Common First Year</a:t>
            </a:r>
            <a:br>
              <a:rPr lang="en-US" sz="4800" dirty="0">
                <a:latin typeface="Arial" charset="0"/>
                <a:cs typeface="+mj-cs"/>
              </a:rPr>
            </a:br>
            <a:r>
              <a:rPr lang="en-US" sz="4800" dirty="0">
                <a:latin typeface="Arial" charset="0"/>
                <a:cs typeface="+mj-cs"/>
              </a:rPr>
              <a:t>but YOU are all different…</a:t>
            </a:r>
          </a:p>
        </p:txBody>
      </p:sp>
    </p:spTree>
    <p:extLst>
      <p:ext uri="{BB962C8B-B14F-4D97-AF65-F5344CB8AC3E}">
        <p14:creationId xmlns:p14="http://schemas.microsoft.com/office/powerpoint/2010/main" val="54528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596715" cy="3274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 Box 19"/>
          <p:cNvSpPr txBox="1">
            <a:spLocks noChangeArrowheads="1"/>
          </p:cNvSpPr>
          <p:nvPr/>
        </p:nvSpPr>
        <p:spPr bwMode="auto">
          <a:xfrm>
            <a:off x="6302612" y="6124190"/>
            <a:ext cx="3481068" cy="48332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300" dirty="0" err="1"/>
              <a:t>Telecomms</a:t>
            </a:r>
            <a:endParaRPr lang="en-GB" sz="2300" dirty="0"/>
          </a:p>
        </p:txBody>
      </p:sp>
      <p:sp>
        <p:nvSpPr>
          <p:cNvPr id="31" name="Text Box 19"/>
          <p:cNvSpPr txBox="1">
            <a:spLocks noChangeArrowheads="1"/>
          </p:cNvSpPr>
          <p:nvPr/>
        </p:nvSpPr>
        <p:spPr bwMode="auto">
          <a:xfrm>
            <a:off x="6302612" y="6619701"/>
            <a:ext cx="3481068" cy="839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300" dirty="0" smtClean="0"/>
              <a:t>Intro to Object-oriented programming</a:t>
            </a:r>
            <a:endParaRPr lang="en-GB" sz="2300" dirty="0"/>
          </a:p>
        </p:txBody>
      </p:sp>
      <p:sp>
        <p:nvSpPr>
          <p:cNvPr id="32" name="Text Box 19"/>
          <p:cNvSpPr txBox="1">
            <a:spLocks noChangeArrowheads="1"/>
          </p:cNvSpPr>
          <p:nvPr/>
        </p:nvSpPr>
        <p:spPr bwMode="auto">
          <a:xfrm>
            <a:off x="6302612" y="7439541"/>
            <a:ext cx="3481068" cy="48106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300" dirty="0"/>
              <a:t>Professional Develop.</a:t>
            </a:r>
          </a:p>
        </p:txBody>
      </p:sp>
      <p:grpSp>
        <p:nvGrpSpPr>
          <p:cNvPr id="30733" name="Group 32"/>
          <p:cNvGrpSpPr>
            <a:grpSpLocks/>
          </p:cNvGrpSpPr>
          <p:nvPr/>
        </p:nvGrpSpPr>
        <p:grpSpPr bwMode="auto">
          <a:xfrm>
            <a:off x="4555640" y="5698230"/>
            <a:ext cx="7271415" cy="3519600"/>
            <a:chOff x="3203575" y="4005263"/>
            <a:chExt cx="5113338" cy="2474325"/>
          </a:xfrm>
        </p:grpSpPr>
        <p:sp>
          <p:nvSpPr>
            <p:cNvPr id="30734" name="Rounded Rectangle 27"/>
            <p:cNvSpPr>
              <a:spLocks noChangeArrowheads="1"/>
            </p:cNvSpPr>
            <p:nvPr/>
          </p:nvSpPr>
          <p:spPr bwMode="auto">
            <a:xfrm>
              <a:off x="3203575" y="4005263"/>
              <a:ext cx="5113338" cy="288925"/>
            </a:xfrm>
            <a:prstGeom prst="roundRect">
              <a:avLst>
                <a:gd name="adj" fmla="val 16667"/>
              </a:avLst>
            </a:prstGeom>
            <a:solidFill>
              <a:schemeClr val="accent1"/>
            </a:solidFill>
            <a:ln w="9525">
              <a:solidFill>
                <a:schemeClr val="tx1"/>
              </a:solidFill>
              <a:round/>
              <a:headEnd/>
              <a:tailEnd/>
            </a:ln>
          </p:spPr>
          <p:txBody>
            <a:bodyPr/>
            <a:lstStyle/>
            <a:p>
              <a:endParaRPr lang="en-GB"/>
            </a:p>
          </p:txBody>
        </p:sp>
        <p:sp>
          <p:nvSpPr>
            <p:cNvPr id="30735" name="Rounded Rectangle 27"/>
            <p:cNvSpPr>
              <a:spLocks noChangeArrowheads="1"/>
            </p:cNvSpPr>
            <p:nvPr/>
          </p:nvSpPr>
          <p:spPr bwMode="auto">
            <a:xfrm>
              <a:off x="3203575" y="6165850"/>
              <a:ext cx="5040313" cy="288925"/>
            </a:xfrm>
            <a:prstGeom prst="roundRect">
              <a:avLst>
                <a:gd name="adj" fmla="val 16667"/>
              </a:avLst>
            </a:prstGeom>
            <a:solidFill>
              <a:schemeClr val="accent1"/>
            </a:solidFill>
            <a:ln w="9525">
              <a:solidFill>
                <a:schemeClr val="tx1"/>
              </a:solidFill>
              <a:round/>
              <a:headEnd/>
              <a:tailEnd/>
            </a:ln>
          </p:spPr>
          <p:txBody>
            <a:bodyPr/>
            <a:lstStyle/>
            <a:p>
              <a:endParaRPr lang="en-GB"/>
            </a:p>
          </p:txBody>
        </p:sp>
        <p:sp>
          <p:nvSpPr>
            <p:cNvPr id="30736" name="TextBox 35"/>
            <p:cNvSpPr txBox="1">
              <a:spLocks noChangeArrowheads="1"/>
            </p:cNvSpPr>
            <p:nvPr/>
          </p:nvSpPr>
          <p:spPr bwMode="auto">
            <a:xfrm>
              <a:off x="5076825" y="4005263"/>
              <a:ext cx="2374900" cy="31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300"/>
                <a:t>End of semester 1 </a:t>
              </a:r>
            </a:p>
          </p:txBody>
        </p:sp>
        <p:sp>
          <p:nvSpPr>
            <p:cNvPr id="30737" name="TextBox 39"/>
            <p:cNvSpPr txBox="1">
              <a:spLocks noChangeArrowheads="1"/>
            </p:cNvSpPr>
            <p:nvPr/>
          </p:nvSpPr>
          <p:spPr bwMode="auto">
            <a:xfrm>
              <a:off x="5076825" y="6165850"/>
              <a:ext cx="2374900" cy="31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300"/>
                <a:t>End of semester 2 </a:t>
              </a:r>
            </a:p>
          </p:txBody>
        </p:sp>
      </p:grpSp>
      <p:sp>
        <p:nvSpPr>
          <p:cNvPr id="29" name="Text Box 7"/>
          <p:cNvSpPr txBox="1">
            <a:spLocks noChangeArrowheads="1"/>
          </p:cNvSpPr>
          <p:nvPr/>
        </p:nvSpPr>
        <p:spPr bwMode="auto">
          <a:xfrm>
            <a:off x="6349732" y="3137075"/>
            <a:ext cx="3275966" cy="83099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a:t>Intro </a:t>
            </a:r>
            <a:r>
              <a:rPr lang="en-GB" dirty="0" smtClean="0"/>
              <a:t>to Programming</a:t>
            </a:r>
            <a:endParaRPr lang="en-GB" dirty="0"/>
          </a:p>
          <a:p>
            <a:pPr algn="ctr"/>
            <a:r>
              <a:rPr lang="en-GB" dirty="0" smtClean="0"/>
              <a:t>(C and </a:t>
            </a:r>
            <a:r>
              <a:rPr lang="en-GB" dirty="0" err="1" smtClean="0"/>
              <a:t>Arduino</a:t>
            </a:r>
            <a:r>
              <a:rPr lang="en-GB" dirty="0" smtClean="0"/>
              <a:t>)</a:t>
            </a:r>
            <a:endParaRPr lang="en-GB" sz="2800" dirty="0"/>
          </a:p>
        </p:txBody>
      </p:sp>
      <p:sp>
        <p:nvSpPr>
          <p:cNvPr id="34" name="Text Box 7"/>
          <p:cNvSpPr txBox="1">
            <a:spLocks noChangeArrowheads="1"/>
          </p:cNvSpPr>
          <p:nvPr/>
        </p:nvSpPr>
        <p:spPr bwMode="auto">
          <a:xfrm>
            <a:off x="6349732" y="3953162"/>
            <a:ext cx="3275966" cy="83099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a:t>Web Tools </a:t>
            </a:r>
          </a:p>
          <a:p>
            <a:pPr algn="ctr"/>
            <a:r>
              <a:rPr lang="en-GB" dirty="0"/>
              <a:t>(xml, html, </a:t>
            </a:r>
            <a:r>
              <a:rPr lang="en-GB" dirty="0" err="1"/>
              <a:t>Javascript</a:t>
            </a:r>
            <a:r>
              <a:rPr lang="en-GB" dirty="0"/>
              <a:t>)</a:t>
            </a:r>
          </a:p>
        </p:txBody>
      </p:sp>
      <p:sp>
        <p:nvSpPr>
          <p:cNvPr id="39" name="Text Box 8"/>
          <p:cNvSpPr txBox="1">
            <a:spLocks noChangeArrowheads="1"/>
          </p:cNvSpPr>
          <p:nvPr/>
        </p:nvSpPr>
        <p:spPr bwMode="auto">
          <a:xfrm>
            <a:off x="3441701" y="5246089"/>
            <a:ext cx="3276599" cy="461665"/>
          </a:xfrm>
          <a:prstGeom prst="rect">
            <a:avLst/>
          </a:prstGeom>
          <a:solidFill>
            <a:srgbClr val="00B0F0"/>
          </a:solidFill>
          <a:ln w="25400">
            <a:solidFill>
              <a:schemeClr val="tx1"/>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a:solidFill>
                  <a:schemeClr val="bg1"/>
                </a:solidFill>
              </a:rPr>
              <a:t>Maths driving license</a:t>
            </a:r>
          </a:p>
        </p:txBody>
      </p:sp>
      <p:sp>
        <p:nvSpPr>
          <p:cNvPr id="40" name="Text Box 8"/>
          <p:cNvSpPr txBox="1">
            <a:spLocks noChangeArrowheads="1"/>
          </p:cNvSpPr>
          <p:nvPr/>
        </p:nvSpPr>
        <p:spPr bwMode="auto">
          <a:xfrm>
            <a:off x="6718300" y="5248524"/>
            <a:ext cx="2649692" cy="461665"/>
          </a:xfrm>
          <a:prstGeom prst="rect">
            <a:avLst/>
          </a:prstGeom>
          <a:solidFill>
            <a:srgbClr val="92D050"/>
          </a:solidFill>
          <a:ln w="25400">
            <a:solidFill>
              <a:schemeClr val="tx1"/>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t>Chaos &amp; </a:t>
            </a:r>
            <a:r>
              <a:rPr lang="en-GB" dirty="0" err="1" smtClean="0"/>
              <a:t>Comms</a:t>
            </a:r>
            <a:endParaRPr lang="en-GB" dirty="0"/>
          </a:p>
        </p:txBody>
      </p:sp>
      <p:sp>
        <p:nvSpPr>
          <p:cNvPr id="41" name="Text Box 8"/>
          <p:cNvSpPr txBox="1">
            <a:spLocks noChangeArrowheads="1"/>
          </p:cNvSpPr>
          <p:nvPr/>
        </p:nvSpPr>
        <p:spPr bwMode="auto">
          <a:xfrm>
            <a:off x="9369281" y="5241327"/>
            <a:ext cx="3276599" cy="461665"/>
          </a:xfrm>
          <a:prstGeom prst="rect">
            <a:avLst/>
          </a:prstGeom>
          <a:solidFill>
            <a:schemeClr val="accent4">
              <a:lumMod val="75000"/>
            </a:schemeClr>
          </a:solidFill>
          <a:ln w="25400">
            <a:solidFill>
              <a:schemeClr val="tx1"/>
            </a:solidFill>
            <a:miter lim="800000"/>
            <a:headEnd/>
            <a:tailEnd/>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solidFill>
                  <a:schemeClr val="bg1"/>
                </a:solidFill>
              </a:rPr>
              <a:t>Haskell</a:t>
            </a:r>
            <a:endParaRPr lang="en-GB" dirty="0">
              <a:solidFill>
                <a:schemeClr val="bg1"/>
              </a:solidFill>
            </a:endParaRPr>
          </a:p>
        </p:txBody>
      </p:sp>
      <p:sp>
        <p:nvSpPr>
          <p:cNvPr id="46" name="Text Box 19"/>
          <p:cNvSpPr txBox="1">
            <a:spLocks noChangeArrowheads="1"/>
          </p:cNvSpPr>
          <p:nvPr/>
        </p:nvSpPr>
        <p:spPr bwMode="auto">
          <a:xfrm>
            <a:off x="6286484" y="7933991"/>
            <a:ext cx="3481068" cy="839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300" dirty="0" smtClean="0"/>
              <a:t>Problems and Solutions in Computing</a:t>
            </a:r>
            <a:endParaRPr lang="en-GB" sz="2300" dirty="0"/>
          </a:p>
        </p:txBody>
      </p:sp>
      <p:sp>
        <p:nvSpPr>
          <p:cNvPr id="47" name="Text Box 22"/>
          <p:cNvSpPr txBox="1">
            <a:spLocks noChangeArrowheads="1"/>
          </p:cNvSpPr>
          <p:nvPr/>
        </p:nvSpPr>
        <p:spPr bwMode="auto">
          <a:xfrm>
            <a:off x="4454053" y="7937936"/>
            <a:ext cx="3275635" cy="839212"/>
          </a:xfrm>
          <a:prstGeom prst="rect">
            <a:avLst/>
          </a:prstGeom>
          <a:solidFill>
            <a:srgbClr val="00B0F0"/>
          </a:solidFill>
          <a:ln w="25400">
            <a:solidFill>
              <a:schemeClr val="tx1"/>
            </a:solidFill>
            <a:miter lim="800000"/>
            <a:headEnd/>
            <a:tailEnd/>
          </a:ln>
          <a:extLst/>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2300" dirty="0" smtClean="0">
                <a:solidFill>
                  <a:schemeClr val="bg1"/>
                </a:solidFill>
              </a:rPr>
              <a:t>Introduction to Business</a:t>
            </a:r>
            <a:endParaRPr lang="en-GB" sz="2300" dirty="0">
              <a:solidFill>
                <a:schemeClr val="bg1"/>
              </a:solidFill>
            </a:endParaRPr>
          </a:p>
        </p:txBody>
      </p:sp>
      <p:grpSp>
        <p:nvGrpSpPr>
          <p:cNvPr id="35" name="Group 34"/>
          <p:cNvGrpSpPr/>
          <p:nvPr/>
        </p:nvGrpSpPr>
        <p:grpSpPr>
          <a:xfrm>
            <a:off x="-11668" y="4780414"/>
            <a:ext cx="3069193" cy="5335135"/>
            <a:chOff x="9911953" y="4583726"/>
            <a:chExt cx="3116164" cy="5960688"/>
          </a:xfrm>
        </p:grpSpPr>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6857" y="4583726"/>
              <a:ext cx="3091260" cy="4639790"/>
            </a:xfrm>
            <a:prstGeom prst="rect">
              <a:avLst/>
            </a:prstGeom>
          </p:spPr>
        </p:pic>
        <p:sp>
          <p:nvSpPr>
            <p:cNvPr id="37" name="TextBox 36"/>
            <p:cNvSpPr txBox="1"/>
            <p:nvPr/>
          </p:nvSpPr>
          <p:spPr>
            <a:xfrm>
              <a:off x="9911953" y="8221888"/>
              <a:ext cx="3116164" cy="2322526"/>
            </a:xfrm>
            <a:prstGeom prst="rect">
              <a:avLst/>
            </a:prstGeom>
            <a:solidFill>
              <a:srgbClr val="00B0F0"/>
            </a:solidFill>
          </p:spPr>
          <p:txBody>
            <a:bodyPr wrap="square" rtlCol="0">
              <a:spAutoFit/>
            </a:bodyPr>
            <a:lstStyle/>
            <a:p>
              <a:r>
                <a:rPr lang="en-US" sz="2400" dirty="0" smtClean="0">
                  <a:solidFill>
                    <a:srgbClr val="FFFFFF"/>
                  </a:solidFill>
                </a:rPr>
                <a:t>Paul – G500</a:t>
              </a:r>
            </a:p>
            <a:p>
              <a:r>
                <a:rPr lang="en-US" sz="2400" dirty="0" smtClean="0">
                  <a:solidFill>
                    <a:srgbClr val="FFFFFF"/>
                  </a:solidFill>
                </a:rPr>
                <a:t>Mature student with old qualification in Art &amp; Business</a:t>
              </a:r>
              <a:endParaRPr lang="en-US" sz="2400" dirty="0">
                <a:solidFill>
                  <a:srgbClr val="FFFFFF"/>
                </a:solidFill>
              </a:endParaRPr>
            </a:p>
          </p:txBody>
        </p:sp>
      </p:grpSp>
      <p:pic>
        <p:nvPicPr>
          <p:cNvPr id="48" name="Picture 47"/>
          <p:cNvPicPr>
            <a:picLocks noChangeAspect="1"/>
          </p:cNvPicPr>
          <p:nvPr/>
        </p:nvPicPr>
        <p:blipFill rotWithShape="1">
          <a:blip r:embed="rId3" cstate="screen">
            <a:extLst>
              <a:ext uri="{28A0092B-C50C-407E-A947-70E740481C1C}">
                <a14:useLocalDpi xmlns:a14="http://schemas.microsoft.com/office/drawing/2010/main"/>
              </a:ext>
            </a:extLst>
          </a:blip>
          <a:srcRect r="14587"/>
          <a:stretch/>
        </p:blipFill>
        <p:spPr>
          <a:xfrm>
            <a:off x="3069193" y="-1"/>
            <a:ext cx="3017916" cy="4273483"/>
          </a:xfrm>
          <a:prstGeom prst="rect">
            <a:avLst/>
          </a:prstGeom>
        </p:spPr>
      </p:pic>
      <p:sp>
        <p:nvSpPr>
          <p:cNvPr id="49" name="TextBox 48"/>
          <p:cNvSpPr txBox="1"/>
          <p:nvPr/>
        </p:nvSpPr>
        <p:spPr>
          <a:xfrm>
            <a:off x="3057525" y="3233061"/>
            <a:ext cx="3024436" cy="1569660"/>
          </a:xfrm>
          <a:prstGeom prst="rect">
            <a:avLst/>
          </a:prstGeom>
          <a:solidFill>
            <a:srgbClr val="92D050"/>
          </a:solidFill>
        </p:spPr>
        <p:txBody>
          <a:bodyPr wrap="square" rtlCol="0">
            <a:spAutoFit/>
          </a:bodyPr>
          <a:lstStyle/>
          <a:p>
            <a:r>
              <a:rPr lang="en-US" sz="2400" dirty="0" smtClean="0"/>
              <a:t>Bill – G400</a:t>
            </a:r>
          </a:p>
          <a:p>
            <a:r>
              <a:rPr lang="en-US" sz="2400" dirty="0" smtClean="0"/>
              <a:t>No </a:t>
            </a:r>
            <a:r>
              <a:rPr lang="en-US" sz="2400" dirty="0" err="1" smtClean="0"/>
              <a:t>Maths</a:t>
            </a:r>
            <a:r>
              <a:rPr lang="en-US" sz="2400" dirty="0" smtClean="0"/>
              <a:t> A Level</a:t>
            </a:r>
          </a:p>
          <a:p>
            <a:r>
              <a:rPr lang="en-US" sz="2400" dirty="0" smtClean="0"/>
              <a:t>GCSE </a:t>
            </a:r>
            <a:r>
              <a:rPr lang="en-US" sz="2400" dirty="0" err="1" smtClean="0"/>
              <a:t>maths</a:t>
            </a:r>
            <a:r>
              <a:rPr lang="en-US" sz="2400" dirty="0" smtClean="0"/>
              <a:t> ‘A’</a:t>
            </a:r>
          </a:p>
          <a:p>
            <a:r>
              <a:rPr lang="en-US" sz="2400" dirty="0" smtClean="0"/>
              <a:t>No programming</a:t>
            </a:r>
            <a:endParaRPr lang="en-US" sz="2400" dirty="0"/>
          </a:p>
        </p:txBody>
      </p:sp>
      <p:pic>
        <p:nvPicPr>
          <p:cNvPr id="51" name="Picture 50"/>
          <p:cNvPicPr>
            <a:picLocks noChangeAspect="1"/>
          </p:cNvPicPr>
          <p:nvPr/>
        </p:nvPicPr>
        <p:blipFill>
          <a:blip r:embed="rId4"/>
          <a:stretch>
            <a:fillRect/>
          </a:stretch>
        </p:blipFill>
        <p:spPr>
          <a:xfrm>
            <a:off x="10144125" y="-537097"/>
            <a:ext cx="3092305" cy="3855947"/>
          </a:xfrm>
          <a:prstGeom prst="rect">
            <a:avLst/>
          </a:prstGeom>
        </p:spPr>
      </p:pic>
      <p:sp>
        <p:nvSpPr>
          <p:cNvPr id="52" name="TextBox 51"/>
          <p:cNvSpPr txBox="1"/>
          <p:nvPr/>
        </p:nvSpPr>
        <p:spPr>
          <a:xfrm>
            <a:off x="10144125" y="3311953"/>
            <a:ext cx="3092305" cy="1468461"/>
          </a:xfrm>
          <a:prstGeom prst="rect">
            <a:avLst/>
          </a:prstGeom>
          <a:solidFill>
            <a:schemeClr val="accent4">
              <a:lumMod val="75000"/>
            </a:schemeClr>
          </a:solidFill>
        </p:spPr>
        <p:txBody>
          <a:bodyPr wrap="square" rtlCol="0">
            <a:spAutoFit/>
          </a:bodyPr>
          <a:lstStyle/>
          <a:p>
            <a:r>
              <a:rPr lang="en-US" sz="2400" dirty="0" smtClean="0">
                <a:solidFill>
                  <a:srgbClr val="FFFFFF"/>
                </a:solidFill>
              </a:rPr>
              <a:t>Mary – G451</a:t>
            </a:r>
          </a:p>
          <a:p>
            <a:r>
              <a:rPr lang="en-US" sz="2400" dirty="0" err="1" smtClean="0">
                <a:solidFill>
                  <a:srgbClr val="FFFFFF"/>
                </a:solidFill>
              </a:rPr>
              <a:t>Maths</a:t>
            </a:r>
            <a:r>
              <a:rPr lang="en-US" sz="2400" dirty="0" smtClean="0">
                <a:solidFill>
                  <a:srgbClr val="FFFFFF"/>
                </a:solidFill>
              </a:rPr>
              <a:t> A Level</a:t>
            </a:r>
          </a:p>
          <a:p>
            <a:r>
              <a:rPr lang="en-US" sz="2400" dirty="0" smtClean="0">
                <a:solidFill>
                  <a:srgbClr val="FFFFFF"/>
                </a:solidFill>
              </a:rPr>
              <a:t>Lots of programming experience</a:t>
            </a:r>
            <a:endParaRPr lang="en-US" sz="2400" dirty="0">
              <a:solidFill>
                <a:srgbClr val="FFFFFF"/>
              </a:solidFill>
            </a:endParaRPr>
          </a:p>
        </p:txBody>
      </p:sp>
      <p:sp>
        <p:nvSpPr>
          <p:cNvPr id="33" name="Text Box 8"/>
          <p:cNvSpPr txBox="1">
            <a:spLocks noChangeArrowheads="1"/>
          </p:cNvSpPr>
          <p:nvPr/>
        </p:nvSpPr>
        <p:spPr bwMode="auto">
          <a:xfrm>
            <a:off x="5298357" y="4786859"/>
            <a:ext cx="5299648" cy="46166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t>Intro hardware &amp; Operating </a:t>
            </a:r>
            <a:r>
              <a:rPr lang="en-GB" dirty="0"/>
              <a:t>Systems</a:t>
            </a:r>
          </a:p>
        </p:txBody>
      </p:sp>
    </p:spTree>
    <p:extLst>
      <p:ext uri="{BB962C8B-B14F-4D97-AF65-F5344CB8AC3E}">
        <p14:creationId xmlns:p14="http://schemas.microsoft.com/office/powerpoint/2010/main" val="2389810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1.66667E-6 1.11111E-6 L 0.15747 -0.0007 " pathEditMode="relative" rAng="0" ptsTypes="AA">
                                      <p:cBhvr>
                                        <p:cTn id="42" dur="2000" fill="hold"/>
                                        <p:tgtEl>
                                          <p:spTgt spid="46"/>
                                        </p:tgtEl>
                                        <p:attrNameLst>
                                          <p:attrName>ppt_x</p:attrName>
                                          <p:attrName>ppt_y</p:attrName>
                                        </p:attrNameLst>
                                      </p:cBhvr>
                                      <p:rCtr x="7865" y="-46"/>
                                    </p:animMotion>
                                  </p:childTnLst>
                                </p:cTn>
                              </p:par>
                              <p:par>
                                <p:cTn id="43" presetID="2" presetClass="entr" presetSubtype="8"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0-#ppt_w/2"/>
                                          </p:val>
                                        </p:tav>
                                        <p:tav tm="100000">
                                          <p:val>
                                            <p:strVal val="#ppt_x"/>
                                          </p:val>
                                        </p:tav>
                                      </p:tavLst>
                                    </p:anim>
                                    <p:anim calcmode="lin" valueType="num">
                                      <p:cBhvr additive="base">
                                        <p:cTn id="4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P spid="31" grpId="0" animBg="1" autoUpdateAnimBg="0"/>
      <p:bldP spid="32" grpId="0" animBg="1" autoUpdateAnimBg="0"/>
      <p:bldP spid="29" grpId="0" animBg="1"/>
      <p:bldP spid="34" grpId="0" animBg="1"/>
      <p:bldP spid="39" grpId="0" animBg="1"/>
      <p:bldP spid="40" grpId="0" animBg="1"/>
      <p:bldP spid="41" grpId="0" animBg="1"/>
      <p:bldP spid="46" grpId="0" animBg="1"/>
      <p:bldP spid="46" grpId="1" animBg="1"/>
      <p:bldP spid="47" grpId="0" animBg="1" autoUpdateAnimBg="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34258"/>
            <a:ext cx="13003213" cy="1037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34258"/>
            <a:ext cx="5218113" cy="2108199"/>
          </a:xfrm>
        </p:spPr>
        <p:txBody>
          <a:bodyPr>
            <a:noAutofit/>
          </a:bodyPr>
          <a:lstStyle/>
          <a:p>
            <a:pPr algn="l"/>
            <a:r>
              <a:rPr lang="en-GB" sz="4800" dirty="0" smtClean="0">
                <a:latin typeface="Arial" pitchFamily="34" charset="0"/>
                <a:cs typeface="Arial" pitchFamily="34" charset="0"/>
              </a:rPr>
              <a:t>Different schemes and experience</a:t>
            </a:r>
            <a:endParaRPr lang="en-GB" sz="4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095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19" y="3801785"/>
            <a:ext cx="11701463" cy="4689071"/>
          </a:xfrm>
        </p:spPr>
        <p:txBody>
          <a:bodyPr>
            <a:noAutofit/>
          </a:bodyPr>
          <a:lstStyle/>
          <a:p>
            <a:pPr>
              <a:defRPr/>
            </a:pPr>
            <a:r>
              <a:rPr lang="en-GB" sz="4800" dirty="0">
                <a:latin typeface="Arial" charset="0"/>
                <a:cs typeface="+mj-cs"/>
              </a:rPr>
              <a:t>Moving into the Second </a:t>
            </a:r>
            <a:r>
              <a:rPr lang="en-GB" sz="4800" dirty="0" smtClean="0">
                <a:latin typeface="Arial" charset="0"/>
                <a:cs typeface="+mj-cs"/>
              </a:rPr>
              <a:t>Year</a:t>
            </a:r>
            <a:br>
              <a:rPr lang="en-GB" sz="4800" dirty="0" smtClean="0">
                <a:latin typeface="Arial" charset="0"/>
                <a:cs typeface="+mj-cs"/>
              </a:rPr>
            </a:br>
            <a:r>
              <a:rPr lang="en-GB" sz="3200" dirty="0">
                <a:latin typeface="Arial" charset="0"/>
              </a:rPr>
              <a:t>You may arrive on one degree scheme </a:t>
            </a:r>
            <a:br>
              <a:rPr lang="en-GB" sz="3200" dirty="0">
                <a:latin typeface="Arial" charset="0"/>
              </a:rPr>
            </a:br>
            <a:r>
              <a:rPr lang="en-GB" sz="3200" dirty="0">
                <a:latin typeface="Arial" charset="0"/>
              </a:rPr>
              <a:t>and wish to change to </a:t>
            </a:r>
            <a:r>
              <a:rPr lang="en-GB" sz="3200" dirty="0" smtClean="0">
                <a:latin typeface="Arial" charset="0"/>
              </a:rPr>
              <a:t>another.</a:t>
            </a:r>
            <a:br>
              <a:rPr lang="en-GB" sz="3200" dirty="0" smtClean="0">
                <a:latin typeface="Arial" charset="0"/>
              </a:rPr>
            </a:br>
            <a:r>
              <a:rPr lang="en-GB" sz="3200" dirty="0">
                <a:latin typeface="Arial" charset="0"/>
              </a:rPr>
              <a:t/>
            </a:r>
            <a:br>
              <a:rPr lang="en-GB" sz="3200" dirty="0">
                <a:latin typeface="Arial" charset="0"/>
              </a:rPr>
            </a:br>
            <a:r>
              <a:rPr lang="en-GB" sz="3200" dirty="0" smtClean="0">
                <a:latin typeface="Arial" charset="0"/>
              </a:rPr>
              <a:t/>
            </a:r>
            <a:br>
              <a:rPr lang="en-GB" sz="3200" dirty="0" smtClean="0">
                <a:latin typeface="Arial" charset="0"/>
              </a:rPr>
            </a:br>
            <a:r>
              <a:rPr lang="en-GB" sz="3200" dirty="0">
                <a:latin typeface="Arial" charset="0"/>
              </a:rPr>
              <a:t/>
            </a:r>
            <a:br>
              <a:rPr lang="en-GB" sz="3200" dirty="0">
                <a:latin typeface="Arial" charset="0"/>
              </a:rPr>
            </a:br>
            <a:r>
              <a:rPr lang="en-GB" sz="3200" dirty="0">
                <a:latin typeface="Arial" charset="0"/>
              </a:rPr>
              <a:t>That is fine if you have the prerequisites</a:t>
            </a:r>
            <a:br>
              <a:rPr lang="en-GB" sz="3200" dirty="0">
                <a:latin typeface="Arial" charset="0"/>
              </a:rPr>
            </a:br>
            <a:r>
              <a:rPr lang="en-GB" sz="3200" dirty="0">
                <a:latin typeface="Arial" charset="0"/>
              </a:rPr>
              <a:t>Many students change scheme more than </a:t>
            </a:r>
            <a:r>
              <a:rPr lang="en-GB" sz="3200" dirty="0" smtClean="0">
                <a:latin typeface="Arial" charset="0"/>
              </a:rPr>
              <a:t>once.</a:t>
            </a:r>
            <a:r>
              <a:rPr lang="en-GB" sz="3200" dirty="0">
                <a:latin typeface="Arial" charset="0"/>
              </a:rPr>
              <a:t/>
            </a:r>
            <a:br>
              <a:rPr lang="en-GB" sz="3200" dirty="0">
                <a:latin typeface="Arial" charset="0"/>
              </a:rPr>
            </a:br>
            <a:r>
              <a:rPr lang="en-GB" sz="6000" dirty="0">
                <a:latin typeface="Arial" charset="0"/>
              </a:rPr>
              <a:t/>
            </a:r>
            <a:br>
              <a:rPr lang="en-GB" sz="6000" dirty="0">
                <a:latin typeface="Arial" charset="0"/>
              </a:rPr>
            </a:br>
            <a:endParaRPr lang="en-GB" sz="6000" dirty="0">
              <a:latin typeface="Arial" charset="0"/>
              <a:cs typeface="+mj-cs"/>
            </a:endParaRPr>
          </a:p>
        </p:txBody>
      </p:sp>
    </p:spTree>
    <p:extLst>
      <p:ext uri="{BB962C8B-B14F-4D97-AF65-F5344CB8AC3E}">
        <p14:creationId xmlns:p14="http://schemas.microsoft.com/office/powerpoint/2010/main" val="672366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874000" y="0"/>
            <a:ext cx="5129212" cy="1752600"/>
          </a:xfrm>
        </p:spPr>
        <p:txBody>
          <a:bodyPr lIns="128701" tIns="63221" rIns="128701" bIns="63221" anchorCtr="0">
            <a:noAutofit/>
          </a:bodyPr>
          <a:lstStyle/>
          <a:p>
            <a:pPr algn="l" eaLnBrk="1" hangingPunct="1">
              <a:defRPr/>
            </a:pPr>
            <a:r>
              <a:rPr lang="en-GB" sz="4800" dirty="0">
                <a:latin typeface="Arial" charset="0"/>
                <a:cs typeface="+mj-cs"/>
              </a:rPr>
              <a:t>Some of the Modules - Year 2</a:t>
            </a:r>
          </a:p>
        </p:txBody>
      </p:sp>
      <p:sp>
        <p:nvSpPr>
          <p:cNvPr id="165891" name="Rectangle 3"/>
          <p:cNvSpPr>
            <a:spLocks noGrp="1" noChangeArrowheads="1"/>
          </p:cNvSpPr>
          <p:nvPr>
            <p:ph type="body" idx="1"/>
          </p:nvPr>
        </p:nvSpPr>
        <p:spPr>
          <a:xfrm>
            <a:off x="152400" y="2134295"/>
            <a:ext cx="7270268" cy="5996351"/>
          </a:xfrm>
        </p:spPr>
        <p:txBody>
          <a:bodyPr lIns="128701" tIns="63221" rIns="128701" bIns="63221"/>
          <a:lstStyle/>
          <a:p>
            <a:pPr marL="457200" lvl="1" indent="0">
              <a:lnSpc>
                <a:spcPct val="90000"/>
              </a:lnSpc>
              <a:buNone/>
              <a:defRPr/>
            </a:pPr>
            <a:r>
              <a:rPr lang="en-GB" sz="3400" dirty="0"/>
              <a:t>Data Structures &amp; Algorithms</a:t>
            </a:r>
          </a:p>
          <a:p>
            <a:pPr marL="457200" lvl="1" indent="0">
              <a:lnSpc>
                <a:spcPct val="90000"/>
              </a:lnSpc>
              <a:buNone/>
              <a:defRPr/>
            </a:pPr>
            <a:r>
              <a:rPr lang="en-GB" sz="3400" dirty="0"/>
              <a:t>Architecture &amp; Hardware</a:t>
            </a:r>
          </a:p>
          <a:p>
            <a:pPr marL="457200" lvl="1" indent="0">
              <a:lnSpc>
                <a:spcPct val="90000"/>
              </a:lnSpc>
              <a:buNone/>
              <a:defRPr/>
            </a:pPr>
            <a:r>
              <a:rPr lang="en-GB" sz="3400" dirty="0"/>
              <a:t>C and Unix	</a:t>
            </a:r>
          </a:p>
          <a:p>
            <a:pPr marL="457200" lvl="1" indent="0">
              <a:lnSpc>
                <a:spcPct val="90000"/>
              </a:lnSpc>
              <a:buNone/>
              <a:defRPr/>
            </a:pPr>
            <a:r>
              <a:rPr lang="en-GB" sz="3400" dirty="0"/>
              <a:t>C++</a:t>
            </a:r>
          </a:p>
          <a:p>
            <a:pPr marL="457200" lvl="1" indent="0">
              <a:lnSpc>
                <a:spcPct val="90000"/>
              </a:lnSpc>
              <a:buNone/>
              <a:defRPr/>
            </a:pPr>
            <a:r>
              <a:rPr lang="en-GB" sz="3400" dirty="0"/>
              <a:t>Database and Modelling</a:t>
            </a:r>
          </a:p>
          <a:p>
            <a:pPr marL="457200" lvl="1" indent="0">
              <a:lnSpc>
                <a:spcPct val="90000"/>
              </a:lnSpc>
              <a:buNone/>
              <a:defRPr/>
            </a:pPr>
            <a:r>
              <a:rPr lang="en-GB" sz="3400" dirty="0"/>
              <a:t>Artificial Intelligence (x2)</a:t>
            </a:r>
          </a:p>
          <a:p>
            <a:pPr marL="457200" lvl="1" indent="0">
              <a:lnSpc>
                <a:spcPct val="90000"/>
              </a:lnSpc>
              <a:buNone/>
              <a:defRPr/>
            </a:pPr>
            <a:r>
              <a:rPr lang="en-GB" sz="3400" dirty="0"/>
              <a:t>Introduction to Robotics</a:t>
            </a:r>
          </a:p>
          <a:p>
            <a:pPr lvl="1" eaLnBrk="1" hangingPunct="1">
              <a:lnSpc>
                <a:spcPct val="90000"/>
              </a:lnSpc>
              <a:buFont typeface="Wingdings" pitchFamily="2" charset="2"/>
              <a:buNone/>
              <a:defRPr/>
            </a:pPr>
            <a:endParaRPr lang="en-GB" sz="3400" dirty="0"/>
          </a:p>
        </p:txBody>
      </p:sp>
      <p:sp>
        <p:nvSpPr>
          <p:cNvPr id="4" name="Rectangle 3"/>
          <p:cNvSpPr txBox="1">
            <a:spLocks noChangeArrowheads="1"/>
          </p:cNvSpPr>
          <p:nvPr/>
        </p:nvSpPr>
        <p:spPr bwMode="auto">
          <a:xfrm>
            <a:off x="6446812" y="2134294"/>
            <a:ext cx="7167569" cy="5793085"/>
          </a:xfrm>
          <a:prstGeom prst="rect">
            <a:avLst/>
          </a:prstGeom>
          <a:noFill/>
          <a:ln w="9525">
            <a:noFill/>
            <a:miter lim="800000"/>
            <a:headEnd/>
            <a:tailEnd/>
          </a:ln>
          <a:effectLst/>
        </p:spPr>
        <p:txBody>
          <a:bodyPr lIns="128701" tIns="63221" rIns="128701" bIns="63221"/>
          <a:lstStyle>
            <a:lvl1pPr marL="342900" indent="-3429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lvl="1" indent="0" eaLnBrk="1" hangingPunct="1">
              <a:lnSpc>
                <a:spcPct val="90000"/>
              </a:lnSpc>
              <a:spcBef>
                <a:spcPct val="20000"/>
              </a:spcBef>
              <a:buClr>
                <a:schemeClr val="tx2"/>
              </a:buClr>
              <a:buSzPct val="50000"/>
              <a:defRPr/>
            </a:pPr>
            <a:r>
              <a:rPr lang="en-GB" sz="3400" dirty="0">
                <a:latin typeface="+mn-lt"/>
                <a:ea typeface="+mn-ea"/>
              </a:rPr>
              <a:t>Systems Admin.</a:t>
            </a:r>
          </a:p>
          <a:p>
            <a:pPr marL="457200" lvl="1" indent="0" eaLnBrk="1" hangingPunct="1">
              <a:lnSpc>
                <a:spcPct val="90000"/>
              </a:lnSpc>
              <a:spcBef>
                <a:spcPct val="20000"/>
              </a:spcBef>
              <a:buClr>
                <a:schemeClr val="tx2"/>
              </a:buClr>
              <a:buSzPct val="50000"/>
              <a:defRPr/>
            </a:pPr>
            <a:r>
              <a:rPr lang="en-GB" sz="3400" dirty="0">
                <a:latin typeface="+mn-lt"/>
                <a:ea typeface="+mn-ea"/>
              </a:rPr>
              <a:t>Web Programming</a:t>
            </a:r>
          </a:p>
          <a:p>
            <a:pPr marL="457200" lvl="1" indent="0" eaLnBrk="1" hangingPunct="1">
              <a:lnSpc>
                <a:spcPct val="90000"/>
              </a:lnSpc>
              <a:spcBef>
                <a:spcPct val="20000"/>
              </a:spcBef>
              <a:buClr>
                <a:schemeClr val="tx2"/>
              </a:buClr>
              <a:buSzPct val="50000"/>
              <a:defRPr/>
            </a:pPr>
            <a:r>
              <a:rPr lang="en-GB" sz="3400" dirty="0">
                <a:latin typeface="+mn-lt"/>
                <a:ea typeface="+mn-ea"/>
              </a:rPr>
              <a:t>Image Processing</a:t>
            </a:r>
          </a:p>
          <a:p>
            <a:pPr marL="457200" lvl="1" indent="0" eaLnBrk="1" hangingPunct="1">
              <a:lnSpc>
                <a:spcPct val="90000"/>
              </a:lnSpc>
              <a:spcBef>
                <a:spcPct val="20000"/>
              </a:spcBef>
              <a:buClr>
                <a:schemeClr val="tx2"/>
              </a:buClr>
              <a:buSzPct val="50000"/>
              <a:defRPr/>
            </a:pPr>
            <a:r>
              <a:rPr lang="en-GB" sz="3400" dirty="0">
                <a:latin typeface="+mn-lt"/>
                <a:ea typeface="+mn-ea"/>
              </a:rPr>
              <a:t>Interactive Graphics for web</a:t>
            </a:r>
          </a:p>
          <a:p>
            <a:pPr marL="457200" lvl="1" indent="0" eaLnBrk="1" hangingPunct="1">
              <a:lnSpc>
                <a:spcPct val="90000"/>
              </a:lnSpc>
              <a:spcBef>
                <a:spcPct val="20000"/>
              </a:spcBef>
              <a:buClr>
                <a:schemeClr val="tx2"/>
              </a:buClr>
              <a:buSzPct val="50000"/>
              <a:defRPr/>
            </a:pPr>
            <a:r>
              <a:rPr lang="en-GB" sz="3400" dirty="0">
                <a:latin typeface="+mn-lt"/>
                <a:ea typeface="+mn-ea"/>
              </a:rPr>
              <a:t>Mobile Computing </a:t>
            </a:r>
          </a:p>
          <a:p>
            <a:pPr marL="457200" lvl="1" indent="0" eaLnBrk="1" hangingPunct="1">
              <a:lnSpc>
                <a:spcPct val="90000"/>
              </a:lnSpc>
              <a:spcBef>
                <a:spcPct val="20000"/>
              </a:spcBef>
              <a:buClr>
                <a:schemeClr val="tx2"/>
              </a:buClr>
              <a:buSzPct val="50000"/>
              <a:defRPr/>
            </a:pPr>
            <a:r>
              <a:rPr lang="en-GB" sz="3400" dirty="0">
                <a:latin typeface="+mn-lt"/>
                <a:ea typeface="+mn-ea"/>
              </a:rPr>
              <a:t>User Centred Design</a:t>
            </a:r>
          </a:p>
          <a:p>
            <a:pPr marL="457200" lvl="1" indent="0" eaLnBrk="1" hangingPunct="1">
              <a:lnSpc>
                <a:spcPct val="90000"/>
              </a:lnSpc>
              <a:spcBef>
                <a:spcPct val="20000"/>
              </a:spcBef>
              <a:buClr>
                <a:schemeClr val="tx2"/>
              </a:buClr>
              <a:buSzPct val="50000"/>
              <a:defRPr/>
            </a:pPr>
            <a:r>
              <a:rPr lang="en-GB" sz="3400" dirty="0">
                <a:latin typeface="+mn-lt"/>
                <a:ea typeface="+mn-ea"/>
              </a:rPr>
              <a:t>Commercial Databases</a:t>
            </a:r>
          </a:p>
          <a:p>
            <a:pPr lvl="1" eaLnBrk="1" hangingPunct="1">
              <a:lnSpc>
                <a:spcPct val="90000"/>
              </a:lnSpc>
              <a:spcBef>
                <a:spcPct val="20000"/>
              </a:spcBef>
              <a:buClr>
                <a:schemeClr val="tx2"/>
              </a:buClr>
              <a:buSzPct val="50000"/>
              <a:buFont typeface="Wingdings" charset="0"/>
              <a:buChar char="l"/>
              <a:defRPr/>
            </a:pPr>
            <a:endParaRPr lang="en-GB" sz="3400" dirty="0">
              <a:latin typeface="+mn-lt"/>
              <a:ea typeface="+mn-ea"/>
            </a:endParaRPr>
          </a:p>
          <a:p>
            <a:pPr lvl="1" eaLnBrk="1" hangingPunct="1">
              <a:lnSpc>
                <a:spcPct val="90000"/>
              </a:lnSpc>
              <a:spcBef>
                <a:spcPct val="20000"/>
              </a:spcBef>
              <a:buClr>
                <a:schemeClr val="tx2"/>
              </a:buClr>
              <a:buSzPct val="50000"/>
              <a:defRPr/>
            </a:pPr>
            <a:r>
              <a:rPr lang="en-GB" sz="3400" dirty="0">
                <a:latin typeface="+mn-lt"/>
                <a:ea typeface="+mn-ea"/>
              </a:rPr>
              <a:t>…………….and more</a:t>
            </a:r>
          </a:p>
          <a:p>
            <a:pPr lvl="1" eaLnBrk="1" hangingPunct="1">
              <a:lnSpc>
                <a:spcPct val="90000"/>
              </a:lnSpc>
              <a:spcBef>
                <a:spcPct val="20000"/>
              </a:spcBef>
              <a:buClr>
                <a:schemeClr val="tx2"/>
              </a:buClr>
              <a:buSzPct val="50000"/>
              <a:buFont typeface="Wingdings" charset="0"/>
              <a:buNone/>
              <a:defRPr/>
            </a:pPr>
            <a:endParaRPr lang="en-GB" sz="3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6" name="Rectangle 2"/>
          <p:cNvSpPr txBox="1">
            <a:spLocks noChangeArrowheads="1"/>
          </p:cNvSpPr>
          <p:nvPr/>
        </p:nvSpPr>
        <p:spPr>
          <a:xfrm>
            <a:off x="571500" y="7505700"/>
            <a:ext cx="12039600" cy="1752600"/>
          </a:xfrm>
          <a:prstGeom prst="rect">
            <a:avLst/>
          </a:prstGeom>
        </p:spPr>
        <p:txBody>
          <a:bodyPr vert="horz" lIns="128701" tIns="63221" rIns="128701" bIns="63221" rtlCol="0" anchor="ctr" anchorCtr="0">
            <a:no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GB" sz="4800" dirty="0" smtClean="0">
                <a:latin typeface="Arial" charset="0"/>
                <a:cs typeface="+mj-cs"/>
              </a:rPr>
              <a:t>Focus: Software Development Lifecycle</a:t>
            </a:r>
            <a:endParaRPr lang="en-GB" sz="4800" dirty="0">
              <a:latin typeface="Arial" charset="0"/>
              <a:cs typeface="+mj-cs"/>
            </a:endParaRPr>
          </a:p>
        </p:txBody>
      </p:sp>
    </p:spTree>
    <p:custDataLst>
      <p:tags r:id="rId1"/>
    </p:custDataLst>
    <p:extLst>
      <p:ext uri="{BB962C8B-B14F-4D97-AF65-F5344CB8AC3E}">
        <p14:creationId xmlns:p14="http://schemas.microsoft.com/office/powerpoint/2010/main" val="28975234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64870" y="7619092"/>
            <a:ext cx="11702892" cy="1901433"/>
          </a:xfrm>
        </p:spPr>
        <p:txBody>
          <a:bodyPr/>
          <a:lstStyle/>
          <a:p>
            <a:pPr eaLnBrk="1" hangingPunct="1">
              <a:defRPr/>
            </a:pPr>
            <a:r>
              <a:rPr lang="en-GB" sz="5700" dirty="0">
                <a:latin typeface="Arial" charset="0"/>
                <a:cs typeface="+mj-cs"/>
              </a:rPr>
              <a:t>Between years 2 and 3 </a:t>
            </a:r>
            <a:br>
              <a:rPr lang="en-GB" sz="5700" dirty="0">
                <a:latin typeface="Arial" charset="0"/>
                <a:cs typeface="+mj-cs"/>
              </a:rPr>
            </a:br>
            <a:r>
              <a:rPr lang="en-GB" sz="5700" dirty="0">
                <a:latin typeface="Arial" charset="0"/>
                <a:cs typeface="+mj-cs"/>
              </a:rPr>
              <a:t>Year in Industry (optional)</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06406" y="2032679"/>
            <a:ext cx="5993827" cy="43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4"/>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rot="20205225">
            <a:off x="156647" y="2010829"/>
            <a:ext cx="3803379" cy="2698750"/>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pic>
        <p:nvPicPr>
          <p:cNvPr id="1028" name="Picture 4" descr="View image on Twitte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9962428">
            <a:off x="562775" y="3970324"/>
            <a:ext cx="2783607" cy="3714778"/>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a:extLst/>
        </p:spPr>
      </p:pic>
      <p:pic>
        <p:nvPicPr>
          <p:cNvPr id="1034" name="Picture 10" descr="Gideon Jones IY Plymouth Marine Laboratory "/>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255623">
            <a:off x="8813800" y="1853657"/>
            <a:ext cx="3333750" cy="3381375"/>
          </a:xfrm>
          <a:prstGeom prst="roundRect">
            <a:avLst>
              <a:gd name="adj" fmla="val 8594"/>
            </a:avLst>
          </a:prstGeom>
          <a:solidFill>
            <a:srgbClr val="FFFFFF">
              <a:shade val="85000"/>
            </a:srgbClr>
          </a:solidFill>
          <a:ln w="28575">
            <a:solidFill>
              <a:schemeClr val="bg1"/>
            </a:solidFill>
          </a:ln>
          <a:effectLst>
            <a:reflection blurRad="12700" stA="38000" endPos="28000" dist="5000" dir="5400000" sy="-100000" algn="bl" rotWithShape="0"/>
          </a:effectLst>
          <a:extLst/>
        </p:spPr>
      </p:pic>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94099" y="5618554"/>
            <a:ext cx="3149335" cy="2086434"/>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pic>
        <p:nvPicPr>
          <p:cNvPr id="12"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1457062">
            <a:off x="8464110" y="4533626"/>
            <a:ext cx="4033131" cy="2874007"/>
          </a:xfrm>
          <a:prstGeom prst="roundRect">
            <a:avLst>
              <a:gd name="adj" fmla="val 8594"/>
            </a:avLst>
          </a:prstGeom>
          <a:solidFill>
            <a:srgbClr val="FFFFFF">
              <a:shade val="85000"/>
            </a:srgbClr>
          </a:solidFill>
          <a:ln w="38100">
            <a:solidFill>
              <a:schemeClr val="bg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Natalia Miller "/>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85808" y="5588533"/>
            <a:ext cx="2095500" cy="2116455"/>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419091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598003">
            <a:off x="6518204" y="186736"/>
            <a:ext cx="6532636" cy="4313206"/>
          </a:xfrm>
          <a:prstGeom prst="roundRect">
            <a:avLst>
              <a:gd name="adj" fmla="val 0"/>
            </a:avLst>
          </a:prstGeom>
          <a:solidFill>
            <a:srgbClr val="FFFFFF"/>
          </a:solidFill>
          <a:ln w="19050" cap="sq" cmpd="sng">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contourClr>
              <a:srgbClr val="C0C0C0"/>
            </a:contourClr>
          </a:sp3d>
        </p:spPr>
      </p:pic>
      <p:pic>
        <p:nvPicPr>
          <p:cNvPr id="6" name="Picture 2" descr="Best_Aerial"/>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1037195">
            <a:off x="-593584" y="-93103"/>
            <a:ext cx="7203103" cy="3998339"/>
          </a:xfrm>
          <a:prstGeom prst="rect">
            <a:avLst/>
          </a:prstGeom>
          <a:solidFill>
            <a:srgbClr val="FFFFFF">
              <a:shade val="85000"/>
            </a:srgbClr>
          </a:solidFill>
          <a:ln w="285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b="25117"/>
          <a:stretch/>
        </p:blipFill>
        <p:spPr>
          <a:xfrm rot="20972693">
            <a:off x="115084" y="2497478"/>
            <a:ext cx="5585363" cy="2344227"/>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4351230" y="1497712"/>
            <a:ext cx="3313174" cy="3878854"/>
          </a:xfrm>
          <a:prstGeom prst="rect">
            <a:avLst/>
          </a:prstGeom>
          <a:ln w="28575" cmpd="sng">
            <a:solidFill>
              <a:srgbClr val="FFFFFF"/>
            </a:solidFill>
          </a:ln>
          <a:effectLst>
            <a:reflection blurRad="6350" stA="52000" endA="300" endPos="35000" dir="5400000" sy="-100000" algn="bl" rotWithShape="0"/>
          </a:effectLst>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916299">
            <a:off x="3564868" y="3650396"/>
            <a:ext cx="1303144" cy="2536599"/>
          </a:xfrm>
          <a:prstGeom prst="rect">
            <a:avLst/>
          </a:prstGeom>
          <a:effectLst/>
        </p:spPr>
      </p:pic>
      <p:pic>
        <p:nvPicPr>
          <p:cNvPr id="11" name="Picture 10"/>
          <p:cNvPicPr>
            <a:picLocks noChangeAspect="1"/>
          </p:cNvPicPr>
          <p:nvPr/>
        </p:nvPicPr>
        <p:blipFill>
          <a:blip r:embed="rId8"/>
          <a:stretch>
            <a:fillRect/>
          </a:stretch>
        </p:blipFill>
        <p:spPr>
          <a:xfrm rot="20304852">
            <a:off x="321303" y="4621429"/>
            <a:ext cx="3362114" cy="2387647"/>
          </a:xfrm>
          <a:prstGeom prst="rect">
            <a:avLst/>
          </a:prstGeom>
          <a:effectLst>
            <a:reflection blurRad="6350" stA="24000" endA="300" endPos="35000" dir="5400000" sy="-100000" algn="bl" rotWithShape="0"/>
          </a:effectLst>
        </p:spPr>
      </p:pic>
      <p:pic>
        <p:nvPicPr>
          <p:cNvPr id="12" name="Picture 11"/>
          <p:cNvPicPr>
            <a:picLocks noChangeAspect="1"/>
          </p:cNvPicPr>
          <p:nvPr/>
        </p:nvPicPr>
        <p:blipFill>
          <a:blip r:embed="rId9"/>
          <a:stretch>
            <a:fillRect/>
          </a:stretch>
        </p:blipFill>
        <p:spPr>
          <a:xfrm rot="758084">
            <a:off x="7378493" y="3162437"/>
            <a:ext cx="5304566" cy="3516175"/>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reflection blurRad="6350" stA="28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2477912" y="6764338"/>
            <a:ext cx="8424210" cy="209232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4000" b="1" kern="1200" cap="all">
                <a:solidFill>
                  <a:srgbClr val="4D266F"/>
                </a:solidFill>
                <a:latin typeface="Lucida Bright"/>
                <a:ea typeface="+mj-ea"/>
                <a:cs typeface="Lucida Bright"/>
              </a:defRPr>
            </a:lvl1pPr>
          </a:lstStyle>
          <a:p>
            <a:pPr algn="ctr"/>
            <a:r>
              <a:rPr lang="en-US" sz="6000" dirty="0" smtClean="0"/>
              <a:t>Computer Science</a:t>
            </a:r>
          </a:p>
          <a:p>
            <a:pPr algn="ctr"/>
            <a:endParaRPr lang="en-US" sz="6000" dirty="0"/>
          </a:p>
          <a:p>
            <a:pPr algn="ctr"/>
            <a:r>
              <a:rPr lang="en-US" sz="3500" dirty="0" smtClean="0"/>
              <a:t>Lynda Thomas – </a:t>
            </a:r>
            <a:r>
              <a:rPr lang="en-US" sz="3500" dirty="0" err="1" smtClean="0"/>
              <a:t>SeNIOR</a:t>
            </a:r>
            <a:r>
              <a:rPr lang="en-US" sz="3500" dirty="0" smtClean="0"/>
              <a:t> LECTURER, ACADEMIC ADVISOR</a:t>
            </a:r>
            <a:endParaRPr lang="en-US" sz="3500" dirty="0"/>
          </a:p>
        </p:txBody>
      </p:sp>
    </p:spTree>
    <p:custDataLst>
      <p:tags r:id="rId1"/>
    </p:custDataLst>
    <p:extLst>
      <p:ext uri="{BB962C8B-B14F-4D97-AF65-F5344CB8AC3E}">
        <p14:creationId xmlns:p14="http://schemas.microsoft.com/office/powerpoint/2010/main" val="153906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026400" y="0"/>
            <a:ext cx="5207000" cy="1828800"/>
          </a:xfrm>
        </p:spPr>
        <p:txBody>
          <a:bodyPr lIns="128701" tIns="63221" rIns="128701" bIns="63221" anchorCtr="0">
            <a:noAutofit/>
          </a:bodyPr>
          <a:lstStyle/>
          <a:p>
            <a:pPr algn="l" eaLnBrk="1" hangingPunct="1">
              <a:defRPr/>
            </a:pPr>
            <a:r>
              <a:rPr lang="en-GB" sz="4800" dirty="0">
                <a:latin typeface="Arial" charset="0"/>
                <a:cs typeface="+mj-cs"/>
              </a:rPr>
              <a:t>Some of the Modules - Year ‘3’</a:t>
            </a:r>
          </a:p>
        </p:txBody>
      </p:sp>
      <p:sp>
        <p:nvSpPr>
          <p:cNvPr id="167939" name="Rectangle 3"/>
          <p:cNvSpPr>
            <a:spLocks noGrp="1" noChangeArrowheads="1"/>
          </p:cNvSpPr>
          <p:nvPr>
            <p:ph type="body" sz="half" idx="1"/>
          </p:nvPr>
        </p:nvSpPr>
        <p:spPr>
          <a:xfrm>
            <a:off x="248425" y="2277309"/>
            <a:ext cx="6957622" cy="6436761"/>
          </a:xfrm>
        </p:spPr>
        <p:txBody>
          <a:bodyPr lIns="128701" tIns="63221" rIns="128701" bIns="63221"/>
          <a:lstStyle/>
          <a:p>
            <a:pPr marL="457200" lvl="1" indent="0" eaLnBrk="1" hangingPunct="1">
              <a:lnSpc>
                <a:spcPct val="90000"/>
              </a:lnSpc>
              <a:buNone/>
              <a:defRPr/>
            </a:pPr>
            <a:r>
              <a:rPr lang="en-GB" sz="3200" dirty="0" smtClean="0"/>
              <a:t>Distributed Systems</a:t>
            </a:r>
          </a:p>
          <a:p>
            <a:pPr marL="457200" lvl="1" indent="0" eaLnBrk="1" hangingPunct="1">
              <a:lnSpc>
                <a:spcPct val="90000"/>
              </a:lnSpc>
              <a:buNone/>
              <a:defRPr/>
            </a:pPr>
            <a:r>
              <a:rPr lang="en-GB" sz="3200" dirty="0" smtClean="0"/>
              <a:t>Agile Methodologies </a:t>
            </a:r>
          </a:p>
          <a:p>
            <a:pPr marL="457200" lvl="1" indent="0" eaLnBrk="1" hangingPunct="1">
              <a:lnSpc>
                <a:spcPct val="90000"/>
              </a:lnSpc>
              <a:buNone/>
              <a:defRPr/>
            </a:pPr>
            <a:r>
              <a:rPr lang="en-GB" sz="3200" dirty="0" smtClean="0"/>
              <a:t>Professional Issues</a:t>
            </a:r>
          </a:p>
          <a:p>
            <a:pPr marL="457200" lvl="1" indent="0" eaLnBrk="1" hangingPunct="1">
              <a:lnSpc>
                <a:spcPct val="90000"/>
              </a:lnSpc>
              <a:buNone/>
              <a:defRPr/>
            </a:pPr>
            <a:r>
              <a:rPr lang="en-GB" sz="3200" dirty="0" smtClean="0"/>
              <a:t>E-commerce</a:t>
            </a:r>
          </a:p>
          <a:p>
            <a:pPr marL="457200" lvl="1" indent="0" eaLnBrk="1" hangingPunct="1">
              <a:lnSpc>
                <a:spcPct val="90000"/>
              </a:lnSpc>
              <a:buNone/>
              <a:defRPr/>
            </a:pPr>
            <a:r>
              <a:rPr lang="en-GB" sz="3200" dirty="0" smtClean="0"/>
              <a:t>Network Technologies</a:t>
            </a:r>
          </a:p>
          <a:p>
            <a:pPr marL="457200" lvl="1" indent="0" eaLnBrk="1" hangingPunct="1">
              <a:lnSpc>
                <a:spcPct val="90000"/>
              </a:lnSpc>
              <a:buNone/>
              <a:defRPr/>
            </a:pPr>
            <a:r>
              <a:rPr lang="en-GB" sz="3200" dirty="0" smtClean="0"/>
              <a:t>Internet Admin.</a:t>
            </a:r>
          </a:p>
          <a:p>
            <a:pPr marL="457200" lvl="1" indent="0" eaLnBrk="1" hangingPunct="1">
              <a:lnSpc>
                <a:spcPct val="90000"/>
              </a:lnSpc>
              <a:buNone/>
              <a:defRPr/>
            </a:pPr>
            <a:r>
              <a:rPr lang="en-GB" sz="3200" dirty="0" smtClean="0"/>
              <a:t>Intelligent Robotics</a:t>
            </a:r>
          </a:p>
          <a:p>
            <a:pPr lvl="1" eaLnBrk="1" hangingPunct="1">
              <a:lnSpc>
                <a:spcPct val="90000"/>
              </a:lnSpc>
              <a:buFont typeface="Wingdings" pitchFamily="2" charset="2"/>
              <a:buNone/>
              <a:defRPr/>
            </a:pPr>
            <a:endParaRPr lang="en-GB" dirty="0" smtClean="0"/>
          </a:p>
          <a:p>
            <a:pPr lvl="1" eaLnBrk="1" hangingPunct="1">
              <a:lnSpc>
                <a:spcPct val="90000"/>
              </a:lnSpc>
              <a:buFont typeface="Wingdings" pitchFamily="2" charset="2"/>
              <a:buChar char="l"/>
              <a:defRPr/>
            </a:pPr>
            <a:endParaRPr lang="en-GB" dirty="0" smtClean="0"/>
          </a:p>
        </p:txBody>
      </p:sp>
      <p:sp>
        <p:nvSpPr>
          <p:cNvPr id="167940" name="Rectangle 4"/>
          <p:cNvSpPr>
            <a:spLocks noGrp="1" noChangeArrowheads="1"/>
          </p:cNvSpPr>
          <p:nvPr>
            <p:ph type="body" sz="half" idx="2"/>
          </p:nvPr>
        </p:nvSpPr>
        <p:spPr>
          <a:xfrm>
            <a:off x="5783722" y="2276581"/>
            <a:ext cx="7219492" cy="6396108"/>
          </a:xfrm>
        </p:spPr>
        <p:txBody>
          <a:bodyPr lIns="128701" tIns="63221" rIns="128701" bIns="63221"/>
          <a:lstStyle/>
          <a:p>
            <a:pPr marL="457200" lvl="1" indent="0" eaLnBrk="1" hangingPunct="1">
              <a:lnSpc>
                <a:spcPct val="90000"/>
              </a:lnSpc>
              <a:buNone/>
              <a:defRPr/>
            </a:pPr>
            <a:r>
              <a:rPr lang="en-GB" sz="3200" dirty="0"/>
              <a:t>Ubiquitous </a:t>
            </a:r>
            <a:r>
              <a:rPr lang="en-GB" sz="3200" dirty="0" smtClean="0"/>
              <a:t>Computing</a:t>
            </a:r>
            <a:endParaRPr lang="en-GB" sz="3200" dirty="0"/>
          </a:p>
          <a:p>
            <a:pPr marL="457200" lvl="1" indent="0" eaLnBrk="1" hangingPunct="1">
              <a:lnSpc>
                <a:spcPct val="90000"/>
              </a:lnSpc>
              <a:buNone/>
              <a:defRPr/>
            </a:pPr>
            <a:r>
              <a:rPr lang="en-GB" sz="3200" dirty="0"/>
              <a:t>Open Source Development</a:t>
            </a:r>
          </a:p>
          <a:p>
            <a:pPr marL="457200" lvl="1" indent="0" eaLnBrk="1" hangingPunct="1">
              <a:lnSpc>
                <a:spcPct val="90000"/>
              </a:lnSpc>
              <a:buNone/>
              <a:defRPr/>
            </a:pPr>
            <a:r>
              <a:rPr lang="en-GB" sz="3200" dirty="0"/>
              <a:t>Artificial Intelligence Concepts</a:t>
            </a:r>
          </a:p>
          <a:p>
            <a:pPr marL="457200" lvl="1" indent="0" eaLnBrk="1" hangingPunct="1">
              <a:lnSpc>
                <a:spcPct val="90000"/>
              </a:lnSpc>
              <a:buNone/>
              <a:defRPr/>
            </a:pPr>
            <a:r>
              <a:rPr lang="en-GB" sz="3200" dirty="0"/>
              <a:t>Space Robotics</a:t>
            </a:r>
          </a:p>
          <a:p>
            <a:pPr marL="457200" lvl="1" indent="0" eaLnBrk="1" hangingPunct="1">
              <a:lnSpc>
                <a:spcPct val="90000"/>
              </a:lnSpc>
              <a:buNone/>
              <a:defRPr/>
            </a:pPr>
            <a:r>
              <a:rPr lang="en-GB" sz="3200" dirty="0"/>
              <a:t>Advanced Computer Graphics</a:t>
            </a:r>
          </a:p>
          <a:p>
            <a:pPr marL="457200" lvl="1" indent="0" eaLnBrk="1" hangingPunct="1">
              <a:lnSpc>
                <a:spcPct val="90000"/>
              </a:lnSpc>
              <a:buNone/>
              <a:defRPr/>
            </a:pPr>
            <a:r>
              <a:rPr lang="en-GB" sz="3200" dirty="0"/>
              <a:t>Computer Vision</a:t>
            </a:r>
          </a:p>
          <a:p>
            <a:pPr marL="457200" lvl="1" indent="0" eaLnBrk="1" hangingPunct="1">
              <a:lnSpc>
                <a:spcPct val="90000"/>
              </a:lnSpc>
              <a:buNone/>
              <a:defRPr/>
            </a:pPr>
            <a:r>
              <a:rPr lang="en-GB" sz="3200" dirty="0"/>
              <a:t>Visualisation </a:t>
            </a:r>
          </a:p>
          <a:p>
            <a:pPr lvl="1" eaLnBrk="1" hangingPunct="1">
              <a:lnSpc>
                <a:spcPct val="90000"/>
              </a:lnSpc>
              <a:buFont typeface="Wingdings" charset="0"/>
              <a:buNone/>
              <a:defRPr/>
            </a:pPr>
            <a:endParaRPr lang="en-GB" sz="3200" dirty="0"/>
          </a:p>
          <a:p>
            <a:pPr marL="650276" lvl="1" indent="0">
              <a:lnSpc>
                <a:spcPct val="90000"/>
              </a:lnSpc>
              <a:buNone/>
              <a:defRPr/>
            </a:pPr>
            <a:r>
              <a:rPr lang="en-GB" sz="3200" dirty="0"/>
              <a:t>…………….and more</a:t>
            </a:r>
          </a:p>
          <a:p>
            <a:pPr lvl="1" eaLnBrk="1" hangingPunct="1">
              <a:lnSpc>
                <a:spcPct val="90000"/>
              </a:lnSpc>
              <a:defRPr/>
            </a:pPr>
            <a:endParaRPr lang="en-GB" dirty="0">
              <a:latin typeface="Arial" charset="0"/>
            </a:endParaRPr>
          </a:p>
        </p:txBody>
      </p:sp>
      <p:sp>
        <p:nvSpPr>
          <p:cNvPr id="34820" name="Rectangle 5"/>
          <p:cNvSpPr>
            <a:spLocks noChangeArrowheads="1"/>
          </p:cNvSpPr>
          <p:nvPr/>
        </p:nvSpPr>
        <p:spPr bwMode="auto">
          <a:xfrm>
            <a:off x="248426" y="7702833"/>
            <a:ext cx="12222974" cy="7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30055" tIns="65028" rIns="130055" bIns="65028">
            <a:spAutoFit/>
          </a:bodyPr>
          <a:lstStyle/>
          <a:p>
            <a:pPr lvl="1" algn="ctr">
              <a:lnSpc>
                <a:spcPct val="90000"/>
              </a:lnSpc>
            </a:pPr>
            <a:r>
              <a:rPr lang="en-GB" sz="4800" dirty="0">
                <a:solidFill>
                  <a:srgbClr val="4D266F"/>
                </a:solidFill>
                <a:latin typeface="Arial" charset="0"/>
                <a:ea typeface="+mj-ea"/>
                <a:cs typeface="+mj-cs"/>
              </a:rPr>
              <a:t>Focus: Individual Project  (33% of time)</a:t>
            </a:r>
          </a:p>
        </p:txBody>
      </p:sp>
    </p:spTree>
    <p:extLst>
      <p:ext uri="{BB962C8B-B14F-4D97-AF65-F5344CB8AC3E}">
        <p14:creationId xmlns:p14="http://schemas.microsoft.com/office/powerpoint/2010/main" val="6498214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7429500" y="0"/>
            <a:ext cx="6311900" cy="2016852"/>
          </a:xfrm>
        </p:spPr>
        <p:txBody>
          <a:bodyPr lIns="128701" tIns="63221" rIns="128701" bIns="63221" anchorCtr="0">
            <a:normAutofit/>
          </a:bodyPr>
          <a:lstStyle/>
          <a:p>
            <a:pPr algn="l" eaLnBrk="1" hangingPunct="1">
              <a:defRPr/>
            </a:pPr>
            <a:r>
              <a:rPr lang="en-GB" sz="4800" dirty="0" smtClean="0">
                <a:latin typeface="Arial" charset="0"/>
                <a:cs typeface="+mj-cs"/>
              </a:rPr>
              <a:t>Modules</a:t>
            </a:r>
            <a:r>
              <a:rPr lang="en-GB" dirty="0" smtClean="0">
                <a:latin typeface="Arial" charset="0"/>
                <a:cs typeface="+mj-cs"/>
              </a:rPr>
              <a:t> (</a:t>
            </a:r>
            <a:r>
              <a:rPr lang="en-GB" sz="4400" dirty="0" smtClean="0">
                <a:latin typeface="Arial" charset="0"/>
                <a:cs typeface="+mj-cs"/>
              </a:rPr>
              <a:t>with MSc)</a:t>
            </a:r>
            <a:r>
              <a:rPr lang="en-GB" dirty="0" smtClean="0">
                <a:latin typeface="Arial" charset="0"/>
                <a:cs typeface="+mj-cs"/>
              </a:rPr>
              <a:t/>
            </a:r>
            <a:br>
              <a:rPr lang="en-GB" dirty="0" smtClean="0">
                <a:latin typeface="Arial" charset="0"/>
                <a:cs typeface="+mj-cs"/>
              </a:rPr>
            </a:br>
            <a:r>
              <a:rPr lang="en-GB" dirty="0" smtClean="0">
                <a:latin typeface="Arial" charset="0"/>
                <a:cs typeface="+mj-cs"/>
              </a:rPr>
              <a:t>     </a:t>
            </a:r>
            <a:r>
              <a:rPr lang="en-GB" sz="4800" dirty="0" smtClean="0">
                <a:latin typeface="Arial" charset="0"/>
                <a:cs typeface="+mj-cs"/>
              </a:rPr>
              <a:t>Year </a:t>
            </a:r>
            <a:r>
              <a:rPr lang="en-GB" sz="4800" dirty="0">
                <a:latin typeface="Arial" charset="0"/>
                <a:cs typeface="+mj-cs"/>
              </a:rPr>
              <a:t>‘4’ (</a:t>
            </a:r>
            <a:r>
              <a:rPr lang="en-GB" sz="4800" dirty="0" err="1">
                <a:latin typeface="Arial" charset="0"/>
                <a:cs typeface="+mj-cs"/>
              </a:rPr>
              <a:t>MEng</a:t>
            </a:r>
            <a:r>
              <a:rPr lang="en-GB" sz="4800" dirty="0">
                <a:latin typeface="Arial" charset="0"/>
                <a:cs typeface="+mj-cs"/>
              </a:rPr>
              <a:t>)</a:t>
            </a:r>
          </a:p>
        </p:txBody>
      </p:sp>
      <p:sp>
        <p:nvSpPr>
          <p:cNvPr id="169987" name="Rectangle 3"/>
          <p:cNvSpPr>
            <a:spLocks noGrp="1" noChangeArrowheads="1"/>
          </p:cNvSpPr>
          <p:nvPr>
            <p:ph type="body" idx="1"/>
          </p:nvPr>
        </p:nvSpPr>
        <p:spPr>
          <a:xfrm>
            <a:off x="546100" y="2667000"/>
            <a:ext cx="12457113" cy="6048602"/>
          </a:xfrm>
        </p:spPr>
        <p:txBody>
          <a:bodyPr lIns="128701" tIns="63221" rIns="128701" bIns="63221">
            <a:normAutofit/>
          </a:bodyPr>
          <a:lstStyle/>
          <a:p>
            <a:pPr marL="457200" lvl="1" indent="0" eaLnBrk="1" hangingPunct="1">
              <a:buNone/>
              <a:defRPr/>
            </a:pPr>
            <a:r>
              <a:rPr lang="en-GB" sz="3200" dirty="0" smtClean="0">
                <a:latin typeface="Arial" charset="0"/>
              </a:rPr>
              <a:t>Developing applications for mobile platforms</a:t>
            </a:r>
            <a:endParaRPr lang="en-GB" sz="3200" dirty="0">
              <a:latin typeface="Arial" charset="0"/>
            </a:endParaRPr>
          </a:p>
          <a:p>
            <a:pPr marL="457200" lvl="1" indent="0" eaLnBrk="1" hangingPunct="1">
              <a:buNone/>
              <a:defRPr/>
            </a:pPr>
            <a:r>
              <a:rPr lang="en-GB" sz="3200" dirty="0" smtClean="0">
                <a:latin typeface="Arial" charset="0"/>
              </a:rPr>
              <a:t>Hot </a:t>
            </a:r>
            <a:r>
              <a:rPr lang="en-GB" sz="3200" dirty="0">
                <a:latin typeface="Arial" charset="0"/>
              </a:rPr>
              <a:t>Topics in Software Engineering</a:t>
            </a:r>
          </a:p>
          <a:p>
            <a:pPr marL="457200" lvl="1" indent="0">
              <a:buNone/>
              <a:defRPr/>
            </a:pPr>
            <a:r>
              <a:rPr lang="en-GB" sz="3200" dirty="0">
                <a:latin typeface="Arial" charset="0"/>
              </a:rPr>
              <a:t>The Internet And How It ‘Really’ Works</a:t>
            </a:r>
          </a:p>
          <a:p>
            <a:pPr marL="457200" lvl="1" indent="0">
              <a:buNone/>
              <a:defRPr/>
            </a:pPr>
            <a:r>
              <a:rPr lang="en-GB" sz="3200" dirty="0">
                <a:latin typeface="Arial" charset="0"/>
              </a:rPr>
              <a:t>Introduction to Intelligent Systems	</a:t>
            </a:r>
          </a:p>
          <a:p>
            <a:pPr marL="457200" lvl="1" indent="0">
              <a:buNone/>
              <a:defRPr/>
            </a:pPr>
            <a:r>
              <a:rPr lang="en-GB" sz="3200" dirty="0">
                <a:latin typeface="Arial" charset="0"/>
              </a:rPr>
              <a:t>Developing Advanced Internet-Based Applications </a:t>
            </a:r>
          </a:p>
          <a:p>
            <a:pPr marL="457200" lvl="1" indent="0">
              <a:buNone/>
              <a:defRPr/>
            </a:pPr>
            <a:r>
              <a:rPr lang="en-GB" sz="3200" dirty="0">
                <a:latin typeface="Arial" charset="0"/>
              </a:rPr>
              <a:t>Distributed Group project </a:t>
            </a:r>
          </a:p>
        </p:txBody>
      </p:sp>
    </p:spTree>
    <p:custDataLst>
      <p:tags r:id="rId1"/>
    </p:custDataLst>
    <p:extLst>
      <p:ext uri="{BB962C8B-B14F-4D97-AF65-F5344CB8AC3E}">
        <p14:creationId xmlns:p14="http://schemas.microsoft.com/office/powerpoint/2010/main" val="21151402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8127999" y="-51028"/>
            <a:ext cx="4875214" cy="1851980"/>
          </a:xfrm>
        </p:spPr>
        <p:txBody>
          <a:bodyPr>
            <a:normAutofit/>
          </a:bodyPr>
          <a:lstStyle/>
          <a:p>
            <a:pPr algn="l" eaLnBrk="1" hangingPunct="1">
              <a:defRPr/>
            </a:pPr>
            <a:r>
              <a:rPr lang="en-GB" sz="4800" dirty="0" smtClean="0">
                <a:latin typeface="Arial" charset="0"/>
                <a:cs typeface="+mj-cs"/>
              </a:rPr>
              <a:t>Support and tutoring</a:t>
            </a:r>
            <a:endParaRPr lang="en-GB" sz="4800" dirty="0">
              <a:latin typeface="Arial" charset="0"/>
              <a:cs typeface="+mj-cs"/>
            </a:endParaRPr>
          </a:p>
        </p:txBody>
      </p:sp>
      <p:sp>
        <p:nvSpPr>
          <p:cNvPr id="163843" name="Rectangle 3"/>
          <p:cNvSpPr>
            <a:spLocks noGrp="1" noChangeArrowheads="1"/>
          </p:cNvSpPr>
          <p:nvPr>
            <p:ph type="body" idx="1"/>
          </p:nvPr>
        </p:nvSpPr>
        <p:spPr>
          <a:xfrm>
            <a:off x="460530" y="1907492"/>
            <a:ext cx="12542683" cy="7642908"/>
          </a:xfrm>
        </p:spPr>
        <p:txBody>
          <a:bodyPr>
            <a:normAutofit lnSpcReduction="10000"/>
          </a:bodyPr>
          <a:lstStyle/>
          <a:p>
            <a:pPr eaLnBrk="1" hangingPunct="1">
              <a:lnSpc>
                <a:spcPct val="80000"/>
              </a:lnSpc>
              <a:buFont typeface="Wingdings" charset="0"/>
              <a:buNone/>
              <a:defRPr/>
            </a:pPr>
            <a:endParaRPr lang="en-GB" sz="3400" dirty="0">
              <a:solidFill>
                <a:srgbClr val="FFFF00"/>
              </a:solidFill>
              <a:latin typeface="Arial" charset="0"/>
              <a:cs typeface="+mn-cs"/>
            </a:endParaRPr>
          </a:p>
          <a:p>
            <a:pPr algn="l" eaLnBrk="1" hangingPunct="1">
              <a:lnSpc>
                <a:spcPct val="80000"/>
              </a:lnSpc>
              <a:buFont typeface="Wingdings" charset="0"/>
              <a:buNone/>
              <a:defRPr/>
            </a:pPr>
            <a:r>
              <a:rPr lang="en-GB" sz="3400" dirty="0">
                <a:solidFill>
                  <a:schemeClr val="tx1"/>
                </a:solidFill>
                <a:latin typeface="Arial" charset="0"/>
              </a:rPr>
              <a:t>All of the following are available for help and advice</a:t>
            </a:r>
            <a:r>
              <a:rPr lang="en-GB" sz="3400" dirty="0" smtClean="0">
                <a:solidFill>
                  <a:schemeClr val="tx1"/>
                </a:solidFill>
                <a:latin typeface="Arial" charset="0"/>
              </a:rPr>
              <a:t>:</a:t>
            </a:r>
          </a:p>
          <a:p>
            <a:pPr algn="l" eaLnBrk="1" hangingPunct="1">
              <a:lnSpc>
                <a:spcPct val="80000"/>
              </a:lnSpc>
              <a:buFont typeface="Wingdings" charset="0"/>
              <a:buNone/>
              <a:defRPr/>
            </a:pPr>
            <a:endParaRPr lang="en-GB" sz="3400" dirty="0">
              <a:solidFill>
                <a:schemeClr val="tx1"/>
              </a:solidFill>
              <a:latin typeface="Arial" charset="0"/>
            </a:endParaRP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Personal tutor – member of staff </a:t>
            </a: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Tutors for small groups in years 1 and </a:t>
            </a:r>
            <a:r>
              <a:rPr lang="en-GB" sz="3400" dirty="0" smtClean="0">
                <a:solidFill>
                  <a:srgbClr val="4D266F"/>
                </a:solidFill>
                <a:latin typeface="Arial" charset="0"/>
                <a:cs typeface="+mn-cs"/>
              </a:rPr>
              <a:t>2</a:t>
            </a:r>
          </a:p>
          <a:p>
            <a:pPr marL="457200" indent="-457200" algn="l" eaLnBrk="1" hangingPunct="1">
              <a:lnSpc>
                <a:spcPct val="80000"/>
              </a:lnSpc>
              <a:buFont typeface="Arial" pitchFamily="34" charset="0"/>
              <a:buChar char="•"/>
              <a:defRPr/>
            </a:pPr>
            <a:r>
              <a:rPr lang="en-GB" sz="3400" dirty="0" err="1" smtClean="0">
                <a:solidFill>
                  <a:srgbClr val="4D266F"/>
                </a:solidFill>
                <a:latin typeface="Arial" charset="0"/>
                <a:cs typeface="+mn-cs"/>
              </a:rPr>
              <a:t>cs</a:t>
            </a:r>
            <a:r>
              <a:rPr lang="en-GB" sz="3400" dirty="0" smtClean="0">
                <a:solidFill>
                  <a:srgbClr val="4D266F"/>
                </a:solidFill>
                <a:latin typeface="Arial" charset="0"/>
                <a:cs typeface="+mn-cs"/>
              </a:rPr>
              <a:t>-feedback and staff-student consultative committee</a:t>
            </a:r>
            <a:endParaRPr lang="en-GB" sz="3400" dirty="0">
              <a:solidFill>
                <a:srgbClr val="4D266F"/>
              </a:solidFill>
              <a:latin typeface="Arial" charset="0"/>
              <a:cs typeface="+mn-cs"/>
            </a:endParaRPr>
          </a:p>
          <a:p>
            <a:pPr marL="457200" indent="-457200" algn="l" eaLnBrk="1" hangingPunct="1">
              <a:lnSpc>
                <a:spcPct val="80000"/>
              </a:lnSpc>
              <a:buFont typeface="Arial" pitchFamily="34" charset="0"/>
              <a:buChar char="•"/>
              <a:defRPr/>
            </a:pPr>
            <a:r>
              <a:rPr lang="en-GB" sz="3400" dirty="0">
                <a:solidFill>
                  <a:srgbClr val="4D266F"/>
                </a:solidFill>
                <a:latin typeface="Arial" charset="0"/>
              </a:rPr>
              <a:t>Academic Advisor</a:t>
            </a:r>
            <a:endParaRPr lang="en-GB" sz="3400" dirty="0">
              <a:solidFill>
                <a:srgbClr val="4D266F"/>
              </a:solidFill>
              <a:latin typeface="Arial" charset="0"/>
              <a:cs typeface="+mn-cs"/>
            </a:endParaRP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Year tutor – in charge of whole year</a:t>
            </a: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Lecturers – happy to answer questions</a:t>
            </a:r>
          </a:p>
          <a:p>
            <a:pPr marL="457200" indent="-457200" algn="l" eaLnBrk="1" hangingPunct="1">
              <a:lnSpc>
                <a:spcPct val="80000"/>
              </a:lnSpc>
              <a:buFont typeface="Arial" pitchFamily="34" charset="0"/>
              <a:buChar char="•"/>
              <a:defRPr/>
            </a:pPr>
            <a:r>
              <a:rPr lang="en-GB" sz="3400" dirty="0">
                <a:solidFill>
                  <a:srgbClr val="4D266F"/>
                </a:solidFill>
                <a:latin typeface="Arial" charset="0"/>
              </a:rPr>
              <a:t>Demonstrators – in the labs (more advanced students)</a:t>
            </a:r>
            <a:endParaRPr lang="en-GB" sz="3400" dirty="0">
              <a:solidFill>
                <a:srgbClr val="4D266F"/>
              </a:solidFill>
              <a:latin typeface="Arial" charset="0"/>
              <a:cs typeface="+mn-cs"/>
            </a:endParaRP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Industrial Year supervisor – visits you on site</a:t>
            </a: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Final year project supervisor – weekly meetings</a:t>
            </a:r>
          </a:p>
          <a:p>
            <a:pPr algn="l" eaLnBrk="1" hangingPunct="1">
              <a:lnSpc>
                <a:spcPct val="80000"/>
              </a:lnSpc>
              <a:buFont typeface="Wingdings" charset="0"/>
              <a:buNone/>
              <a:defRPr/>
            </a:pPr>
            <a:endParaRPr lang="en-GB" sz="3400" dirty="0">
              <a:solidFill>
                <a:srgbClr val="4D266F"/>
              </a:solidFill>
              <a:latin typeface="Arial" charset="0"/>
              <a:cs typeface="+mn-cs"/>
            </a:endParaRP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Careers office</a:t>
            </a:r>
          </a:p>
          <a:p>
            <a:pPr marL="457200" indent="-457200" algn="l" eaLnBrk="1" hangingPunct="1">
              <a:lnSpc>
                <a:spcPct val="80000"/>
              </a:lnSpc>
              <a:buFont typeface="Arial" pitchFamily="34" charset="0"/>
              <a:buChar char="•"/>
              <a:defRPr/>
            </a:pPr>
            <a:r>
              <a:rPr lang="en-GB" sz="3400" dirty="0">
                <a:solidFill>
                  <a:srgbClr val="4D266F"/>
                </a:solidFill>
                <a:latin typeface="Arial" charset="0"/>
                <a:cs typeface="+mn-cs"/>
              </a:rPr>
              <a:t>Student Support</a:t>
            </a:r>
          </a:p>
          <a:p>
            <a:pPr eaLnBrk="1" hangingPunct="1">
              <a:lnSpc>
                <a:spcPct val="80000"/>
              </a:lnSpc>
              <a:buFont typeface="Wingdings" charset="0"/>
              <a:buNone/>
              <a:defRPr/>
            </a:pPr>
            <a:endParaRPr lang="en-GB" sz="3400" dirty="0">
              <a:solidFill>
                <a:srgbClr val="FFFF00"/>
              </a:solidFill>
              <a:latin typeface="Arial" charset="0"/>
              <a:cs typeface="+mn-cs"/>
            </a:endParaRPr>
          </a:p>
        </p:txBody>
      </p:sp>
    </p:spTree>
    <p:custDataLst>
      <p:tags r:id="rId1"/>
    </p:custDataLst>
    <p:extLst>
      <p:ext uri="{BB962C8B-B14F-4D97-AF65-F5344CB8AC3E}">
        <p14:creationId xmlns:p14="http://schemas.microsoft.com/office/powerpoint/2010/main" val="2155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4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4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4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4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7" t="1138" r="11522" b="4631"/>
          <a:stretch/>
        </p:blipFill>
        <p:spPr>
          <a:xfrm>
            <a:off x="-73365" y="-348343"/>
            <a:ext cx="13293499" cy="10105118"/>
          </a:xfrm>
          <a:prstGeom prst="rect">
            <a:avLst/>
          </a:prstGeom>
        </p:spPr>
      </p:pic>
      <p:sp>
        <p:nvSpPr>
          <p:cNvPr id="7" name="Title 1"/>
          <p:cNvSpPr txBox="1">
            <a:spLocks/>
          </p:cNvSpPr>
          <p:nvPr/>
        </p:nvSpPr>
        <p:spPr>
          <a:xfrm>
            <a:off x="130629" y="7503886"/>
            <a:ext cx="8055428" cy="302857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rgbClr val="4D266F"/>
                </a:solidFill>
                <a:latin typeface="Lucida Bright"/>
                <a:ea typeface="+mj-ea"/>
                <a:cs typeface="Lucida Bright"/>
              </a:defRPr>
            </a:lvl1pPr>
          </a:lstStyle>
          <a:p>
            <a:pPr algn="l"/>
            <a:endParaRPr lang="en-US" sz="3200" dirty="0"/>
          </a:p>
        </p:txBody>
      </p:sp>
      <p:sp>
        <p:nvSpPr>
          <p:cNvPr id="3" name="TextBox 2"/>
          <p:cNvSpPr txBox="1"/>
          <p:nvPr/>
        </p:nvSpPr>
        <p:spPr>
          <a:xfrm>
            <a:off x="-406400" y="5210629"/>
            <a:ext cx="6328229" cy="492443"/>
          </a:xfrm>
          <a:prstGeom prst="rect">
            <a:avLst/>
          </a:prstGeom>
          <a:noFill/>
        </p:spPr>
        <p:txBody>
          <a:bodyPr wrap="square" rtlCol="0">
            <a:spAutoFit/>
          </a:bodyPr>
          <a:lstStyle/>
          <a:p>
            <a:endParaRPr lang="en-GB" dirty="0"/>
          </a:p>
        </p:txBody>
      </p:sp>
      <p:sp>
        <p:nvSpPr>
          <p:cNvPr id="5" name="TextBox 4"/>
          <p:cNvSpPr txBox="1"/>
          <p:nvPr/>
        </p:nvSpPr>
        <p:spPr>
          <a:xfrm>
            <a:off x="-1" y="7448451"/>
            <a:ext cx="11219544" cy="3339376"/>
          </a:xfrm>
          <a:prstGeom prst="rect">
            <a:avLst/>
          </a:prstGeom>
          <a:noFill/>
        </p:spPr>
        <p:txBody>
          <a:bodyPr wrap="square" rtlCol="0">
            <a:spAutoFit/>
          </a:bodyPr>
          <a:lstStyle/>
          <a:p>
            <a:r>
              <a:rPr lang="en-US" sz="3600" b="1" dirty="0">
                <a:solidFill>
                  <a:srgbClr val="4D266F"/>
                </a:solidFill>
              </a:rPr>
              <a:t>To help you decide:</a:t>
            </a:r>
          </a:p>
          <a:p>
            <a:r>
              <a:rPr lang="en-US" sz="3600" b="1" dirty="0" smtClean="0">
                <a:solidFill>
                  <a:srgbClr val="4D266F"/>
                </a:solidFill>
              </a:rPr>
              <a:t>Ask </a:t>
            </a:r>
            <a:r>
              <a:rPr lang="en-US" sz="3600" b="1" dirty="0">
                <a:solidFill>
                  <a:srgbClr val="4D266F"/>
                </a:solidFill>
              </a:rPr>
              <a:t>anyone </a:t>
            </a:r>
            <a:r>
              <a:rPr lang="en-US" sz="3600" b="1" dirty="0" smtClean="0">
                <a:solidFill>
                  <a:srgbClr val="4D266F"/>
                </a:solidFill>
              </a:rPr>
              <a:t>today, or email</a:t>
            </a:r>
            <a:br>
              <a:rPr lang="en-US" sz="3600" b="1" dirty="0" smtClean="0">
                <a:solidFill>
                  <a:srgbClr val="4D266F"/>
                </a:solidFill>
              </a:rPr>
            </a:br>
            <a:r>
              <a:rPr lang="en-US" sz="3600" b="1" dirty="0" smtClean="0">
                <a:solidFill>
                  <a:srgbClr val="4D266F"/>
                </a:solidFill>
              </a:rPr>
              <a:t>	 </a:t>
            </a:r>
            <a:r>
              <a:rPr lang="en-US" sz="3600" b="1" dirty="0" smtClean="0">
                <a:solidFill>
                  <a:srgbClr val="4D266F"/>
                </a:solidFill>
                <a:hlinkClick r:id="rId4"/>
              </a:rPr>
              <a:t>cs-admissions@aber.ac.uk</a:t>
            </a:r>
            <a:endParaRPr lang="en-US" sz="3600" b="1" dirty="0" smtClean="0">
              <a:solidFill>
                <a:srgbClr val="4D266F"/>
              </a:solidFill>
            </a:endParaRPr>
          </a:p>
          <a:p>
            <a:r>
              <a:rPr lang="en-US" sz="3600" b="1" dirty="0">
                <a:solidFill>
                  <a:srgbClr val="4D266F"/>
                </a:solidFill>
                <a:hlinkClick r:id="rId5"/>
              </a:rPr>
              <a:t>courses.aber.ac.uk</a:t>
            </a:r>
            <a:r>
              <a:rPr lang="en-US" sz="3600" b="1" dirty="0">
                <a:solidFill>
                  <a:srgbClr val="4D266F"/>
                </a:solidFill>
              </a:rPr>
              <a:t> &amp; </a:t>
            </a:r>
            <a:r>
              <a:rPr lang="en-US" sz="3600" b="1" dirty="0">
                <a:solidFill>
                  <a:srgbClr val="4D266F"/>
                </a:solidFill>
                <a:hlinkClick r:id="rId6"/>
              </a:rPr>
              <a:t>www.aber.ac.uk/modules</a:t>
            </a:r>
            <a:r>
              <a:rPr lang="en-US" sz="3600" dirty="0">
                <a:solidFill>
                  <a:srgbClr val="4D266F"/>
                </a:solidFill>
              </a:rPr>
              <a:t> </a:t>
            </a:r>
          </a:p>
          <a:p>
            <a:pPr>
              <a:spcAft>
                <a:spcPts val="600"/>
              </a:spcAft>
            </a:pPr>
            <a:endParaRPr lang="en-US" sz="3600" dirty="0">
              <a:solidFill>
                <a:srgbClr val="4D266F"/>
              </a:solidFill>
            </a:endParaRPr>
          </a:p>
          <a:p>
            <a:endParaRPr lang="en-GB" dirty="0"/>
          </a:p>
        </p:txBody>
      </p:sp>
    </p:spTree>
    <p:custDataLst>
      <p:tags r:id="rId1"/>
    </p:custDataLst>
    <p:extLst>
      <p:ext uri="{BB962C8B-B14F-4D97-AF65-F5344CB8AC3E}">
        <p14:creationId xmlns:p14="http://schemas.microsoft.com/office/powerpoint/2010/main" val="252653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2884" y="0"/>
            <a:ext cx="3860329" cy="1508687"/>
          </a:xfrm>
        </p:spPr>
        <p:txBody>
          <a:bodyPr>
            <a:noAutofit/>
          </a:bodyPr>
          <a:lstStyle/>
          <a:p>
            <a:pPr algn="l" eaLnBrk="1" hangingPunct="1">
              <a:defRPr/>
            </a:pPr>
            <a:r>
              <a:rPr lang="en-GB" sz="4800" dirty="0">
                <a:latin typeface="Arial" charset="0"/>
                <a:cs typeface="+mj-cs"/>
              </a:rPr>
              <a:t>Plan for </a:t>
            </a:r>
            <a:r>
              <a:rPr lang="en-GB" sz="4800" dirty="0" smtClean="0">
                <a:latin typeface="Arial" charset="0"/>
                <a:cs typeface="+mj-cs"/>
              </a:rPr>
              <a:t/>
            </a:r>
            <a:br>
              <a:rPr lang="en-GB" sz="4800" dirty="0" smtClean="0">
                <a:latin typeface="Arial" charset="0"/>
                <a:cs typeface="+mj-cs"/>
              </a:rPr>
            </a:br>
            <a:r>
              <a:rPr lang="en-GB" sz="4800" dirty="0" smtClean="0">
                <a:latin typeface="Arial" charset="0"/>
                <a:cs typeface="+mj-cs"/>
              </a:rPr>
              <a:t>the </a:t>
            </a:r>
            <a:r>
              <a:rPr lang="en-GB" sz="4800" dirty="0">
                <a:latin typeface="Arial" charset="0"/>
                <a:cs typeface="+mj-cs"/>
              </a:rPr>
              <a:t>day</a:t>
            </a:r>
          </a:p>
        </p:txBody>
      </p:sp>
      <p:sp>
        <p:nvSpPr>
          <p:cNvPr id="22530" name="Text Box 16"/>
          <p:cNvSpPr txBox="1">
            <a:spLocks noChangeArrowheads="1"/>
          </p:cNvSpPr>
          <p:nvPr/>
        </p:nvSpPr>
        <p:spPr bwMode="auto">
          <a:xfrm>
            <a:off x="3555567" y="2148559"/>
            <a:ext cx="5587317" cy="1700987"/>
          </a:xfrm>
          <a:prstGeom prst="rect">
            <a:avLst/>
          </a:prstGeom>
          <a:solidFill>
            <a:schemeClr val="accent1"/>
          </a:solidFill>
          <a:ln w="25400">
            <a:solidFill>
              <a:schemeClr val="tx1"/>
            </a:solidFill>
            <a:miter lim="800000"/>
            <a:headEnd/>
            <a:tailEnd/>
          </a:ln>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dirty="0">
                <a:solidFill>
                  <a:schemeClr val="bg1"/>
                </a:solidFill>
              </a:rPr>
              <a:t>Talks:</a:t>
            </a:r>
          </a:p>
          <a:p>
            <a:pPr lvl="1">
              <a:buFont typeface="Arial" charset="0"/>
              <a:buChar char="•"/>
            </a:pPr>
            <a:r>
              <a:rPr lang="en-GB" sz="2600" dirty="0">
                <a:solidFill>
                  <a:schemeClr val="bg1"/>
                </a:solidFill>
              </a:rPr>
              <a:t>What you study</a:t>
            </a:r>
          </a:p>
          <a:p>
            <a:pPr lvl="1">
              <a:buFont typeface="Arial" charset="0"/>
              <a:buChar char="•"/>
            </a:pPr>
            <a:r>
              <a:rPr lang="en-GB" sz="2600" dirty="0">
                <a:solidFill>
                  <a:schemeClr val="bg1"/>
                </a:solidFill>
              </a:rPr>
              <a:t>Student life</a:t>
            </a:r>
          </a:p>
          <a:p>
            <a:pPr lvl="1">
              <a:buFont typeface="Arial" charset="0"/>
              <a:buChar char="•"/>
            </a:pPr>
            <a:r>
              <a:rPr lang="en-GB" sz="2600" dirty="0">
                <a:solidFill>
                  <a:schemeClr val="bg1"/>
                </a:solidFill>
              </a:rPr>
              <a:t>Team building and careers</a:t>
            </a:r>
          </a:p>
        </p:txBody>
      </p:sp>
      <p:sp>
        <p:nvSpPr>
          <p:cNvPr id="22532" name="Text Box 18"/>
          <p:cNvSpPr txBox="1">
            <a:spLocks noChangeArrowheads="1"/>
          </p:cNvSpPr>
          <p:nvPr/>
        </p:nvSpPr>
        <p:spPr bwMode="auto">
          <a:xfrm>
            <a:off x="3555567" y="6166512"/>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err="1">
                <a:solidFill>
                  <a:srgbClr val="0070C0"/>
                </a:solidFill>
              </a:rPr>
              <a:t>Show&amp;Tell</a:t>
            </a:r>
            <a:r>
              <a:rPr lang="en-GB" sz="2600" dirty="0">
                <a:solidFill>
                  <a:srgbClr val="0070C0"/>
                </a:solidFill>
              </a:rPr>
              <a:t> / </a:t>
            </a:r>
            <a:r>
              <a:rPr lang="en-GB" sz="2600" dirty="0" smtClean="0">
                <a:solidFill>
                  <a:srgbClr val="0070C0"/>
                </a:solidFill>
              </a:rPr>
              <a:t>Chat</a:t>
            </a:r>
            <a:endParaRPr lang="en-GB" sz="2600" dirty="0">
              <a:solidFill>
                <a:srgbClr val="0070C0"/>
              </a:solidFill>
            </a:endParaRPr>
          </a:p>
        </p:txBody>
      </p:sp>
      <p:sp>
        <p:nvSpPr>
          <p:cNvPr id="22536" name="Text Box 17"/>
          <p:cNvSpPr txBox="1">
            <a:spLocks noChangeArrowheads="1"/>
          </p:cNvSpPr>
          <p:nvPr/>
        </p:nvSpPr>
        <p:spPr bwMode="auto">
          <a:xfrm>
            <a:off x="3555566" y="4897154"/>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smtClean="0">
                <a:solidFill>
                  <a:srgbClr val="0070C0"/>
                </a:solidFill>
              </a:rPr>
              <a:t>Tour</a:t>
            </a:r>
            <a:r>
              <a:rPr lang="en-GB" sz="2600" dirty="0">
                <a:solidFill>
                  <a:schemeClr val="hlink"/>
                </a:solidFill>
              </a:rPr>
              <a:t/>
            </a:r>
            <a:br>
              <a:rPr lang="en-GB" sz="2600" dirty="0">
                <a:solidFill>
                  <a:schemeClr val="hlink"/>
                </a:solidFill>
              </a:rPr>
            </a:br>
            <a:endParaRPr lang="en-GB" sz="2600" dirty="0" smtClean="0">
              <a:solidFill>
                <a:srgbClr val="0070C0"/>
              </a:solidFill>
            </a:endParaRPr>
          </a:p>
        </p:txBody>
      </p:sp>
      <p:sp>
        <p:nvSpPr>
          <p:cNvPr id="22537" name="Text Box 16"/>
          <p:cNvSpPr txBox="1">
            <a:spLocks noChangeArrowheads="1"/>
          </p:cNvSpPr>
          <p:nvPr/>
        </p:nvSpPr>
        <p:spPr bwMode="auto">
          <a:xfrm>
            <a:off x="3555567" y="4130778"/>
            <a:ext cx="5587317" cy="500658"/>
          </a:xfrm>
          <a:prstGeom prst="rect">
            <a:avLst/>
          </a:prstGeom>
          <a:solidFill>
            <a:schemeClr val="accent1"/>
          </a:solidFill>
          <a:ln w="25400">
            <a:solidFill>
              <a:schemeClr val="tx1"/>
            </a:solidFill>
            <a:miter lim="800000"/>
            <a:headEnd/>
            <a:tailEnd/>
          </a:ln>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a:solidFill>
                  <a:schemeClr val="bg1"/>
                </a:solidFill>
              </a:rPr>
              <a:t>Tea and Cake</a:t>
            </a:r>
            <a:endParaRPr lang="en-GB" sz="2600" dirty="0">
              <a:solidFill>
                <a:schemeClr val="bg1"/>
              </a:solidFill>
            </a:endParaRPr>
          </a:p>
        </p:txBody>
      </p:sp>
      <p:sp>
        <p:nvSpPr>
          <p:cNvPr id="22538" name="Text Box 16"/>
          <p:cNvSpPr txBox="1">
            <a:spLocks noChangeArrowheads="1"/>
          </p:cNvSpPr>
          <p:nvPr/>
        </p:nvSpPr>
        <p:spPr bwMode="auto">
          <a:xfrm>
            <a:off x="3555567" y="7419215"/>
            <a:ext cx="5587317" cy="500658"/>
          </a:xfrm>
          <a:prstGeom prst="rect">
            <a:avLst/>
          </a:prstGeom>
          <a:solidFill>
            <a:schemeClr val="accent1"/>
          </a:solidFill>
          <a:ln w="25400">
            <a:solidFill>
              <a:schemeClr val="tx1"/>
            </a:solidFill>
            <a:miter lim="800000"/>
            <a:headEnd/>
            <a:tailEnd/>
          </a:ln>
        </p:spPr>
        <p:txBody>
          <a:bodyPr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a:solidFill>
                  <a:schemeClr val="bg1"/>
                </a:solidFill>
              </a:rPr>
              <a:t>Home</a:t>
            </a:r>
            <a:endParaRPr lang="en-GB" sz="2600" dirty="0">
              <a:solidFill>
                <a:schemeClr val="bg1"/>
              </a:solidFill>
            </a:endParaRPr>
          </a:p>
        </p:txBody>
      </p:sp>
      <p:sp>
        <p:nvSpPr>
          <p:cNvPr id="11" name="Text Box 17"/>
          <p:cNvSpPr txBox="1">
            <a:spLocks noChangeArrowheads="1"/>
          </p:cNvSpPr>
          <p:nvPr/>
        </p:nvSpPr>
        <p:spPr bwMode="auto">
          <a:xfrm>
            <a:off x="6565466" y="4897154"/>
            <a:ext cx="2667433" cy="5314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smtClean="0">
                <a:solidFill>
                  <a:srgbClr val="0070C0"/>
                </a:solidFill>
              </a:rPr>
              <a:t>Parents Q &amp; A</a:t>
            </a:r>
            <a:endParaRPr lang="en-GB" sz="2600" dirty="0">
              <a:solidFill>
                <a:srgbClr val="0070C0"/>
              </a:solidFill>
            </a:endParaRPr>
          </a:p>
        </p:txBody>
      </p:sp>
      <p:sp>
        <p:nvSpPr>
          <p:cNvPr id="12" name="Text Box 17"/>
          <p:cNvSpPr txBox="1">
            <a:spLocks noChangeArrowheads="1"/>
          </p:cNvSpPr>
          <p:nvPr/>
        </p:nvSpPr>
        <p:spPr bwMode="auto">
          <a:xfrm>
            <a:off x="6565467" y="5766402"/>
            <a:ext cx="2667433" cy="133165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smtClean="0">
                <a:solidFill>
                  <a:srgbClr val="0070C0"/>
                </a:solidFill>
              </a:rPr>
              <a:t>Parents Tour &amp;</a:t>
            </a:r>
            <a:br>
              <a:rPr lang="en-GB" sz="2600" dirty="0" smtClean="0">
                <a:solidFill>
                  <a:srgbClr val="0070C0"/>
                </a:solidFill>
              </a:rPr>
            </a:br>
            <a:r>
              <a:rPr lang="en-GB" sz="2600" dirty="0" smtClean="0">
                <a:solidFill>
                  <a:srgbClr val="0070C0"/>
                </a:solidFill>
              </a:rPr>
              <a:t>Accommodation</a:t>
            </a:r>
            <a:r>
              <a:rPr lang="en-GB" sz="2600" dirty="0">
                <a:solidFill>
                  <a:srgbClr val="0070C0"/>
                </a:solidFill>
              </a:rPr>
              <a:t/>
            </a:r>
            <a:br>
              <a:rPr lang="en-GB" sz="2600" dirty="0">
                <a:solidFill>
                  <a:srgbClr val="0070C0"/>
                </a:solidFill>
              </a:rPr>
            </a:br>
            <a:r>
              <a:rPr lang="en-GB" sz="2600" dirty="0" smtClean="0">
                <a:solidFill>
                  <a:srgbClr val="0070C0"/>
                </a:solidFill>
              </a:rPr>
              <a:t>talk</a:t>
            </a:r>
          </a:p>
        </p:txBody>
      </p:sp>
    </p:spTree>
    <p:custDataLst>
      <p:tags r:id="rId1"/>
    </p:custDataLst>
    <p:extLst>
      <p:ext uri="{BB962C8B-B14F-4D97-AF65-F5344CB8AC3E}">
        <p14:creationId xmlns:p14="http://schemas.microsoft.com/office/powerpoint/2010/main" val="1631937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2884" y="0"/>
            <a:ext cx="3860329" cy="1508687"/>
          </a:xfrm>
        </p:spPr>
        <p:txBody>
          <a:bodyPr>
            <a:noAutofit/>
          </a:bodyPr>
          <a:lstStyle/>
          <a:p>
            <a:pPr algn="l" eaLnBrk="1" hangingPunct="1">
              <a:defRPr/>
            </a:pPr>
            <a:r>
              <a:rPr lang="en-GB" sz="4800" dirty="0">
                <a:latin typeface="Arial" charset="0"/>
                <a:cs typeface="+mj-cs"/>
              </a:rPr>
              <a:t>Plan for </a:t>
            </a:r>
            <a:r>
              <a:rPr lang="en-GB" sz="4800" dirty="0" smtClean="0">
                <a:latin typeface="Arial" charset="0"/>
                <a:cs typeface="+mj-cs"/>
              </a:rPr>
              <a:t/>
            </a:r>
            <a:br>
              <a:rPr lang="en-GB" sz="4800" dirty="0" smtClean="0">
                <a:latin typeface="Arial" charset="0"/>
                <a:cs typeface="+mj-cs"/>
              </a:rPr>
            </a:br>
            <a:r>
              <a:rPr lang="en-GB" sz="4800" dirty="0" smtClean="0">
                <a:latin typeface="Arial" charset="0"/>
                <a:cs typeface="+mj-cs"/>
              </a:rPr>
              <a:t>the </a:t>
            </a:r>
            <a:r>
              <a:rPr lang="en-GB" sz="4800" dirty="0">
                <a:latin typeface="Arial" charset="0"/>
                <a:cs typeface="+mj-cs"/>
              </a:rPr>
              <a:t>day</a:t>
            </a:r>
          </a:p>
        </p:txBody>
      </p:sp>
      <p:sp>
        <p:nvSpPr>
          <p:cNvPr id="22530" name="Text Box 16"/>
          <p:cNvSpPr txBox="1">
            <a:spLocks noChangeArrowheads="1"/>
          </p:cNvSpPr>
          <p:nvPr/>
        </p:nvSpPr>
        <p:spPr bwMode="auto">
          <a:xfrm>
            <a:off x="2452481" y="2149004"/>
            <a:ext cx="9855633" cy="1700987"/>
          </a:xfrm>
          <a:prstGeom prst="rect">
            <a:avLst/>
          </a:prstGeom>
          <a:solidFill>
            <a:schemeClr val="accent1"/>
          </a:solidFill>
          <a:ln w="25400">
            <a:solidFill>
              <a:schemeClr val="tx1"/>
            </a:solidFill>
            <a:miter lim="800000"/>
            <a:headEnd/>
            <a:tailEnd/>
          </a:ln>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dirty="0">
                <a:solidFill>
                  <a:schemeClr val="bg1"/>
                </a:solidFill>
              </a:rPr>
              <a:t>Talks:</a:t>
            </a:r>
          </a:p>
          <a:p>
            <a:pPr lvl="3">
              <a:buFont typeface="Arial" charset="0"/>
              <a:buChar char="•"/>
            </a:pPr>
            <a:r>
              <a:rPr lang="en-GB" sz="2600" dirty="0">
                <a:solidFill>
                  <a:schemeClr val="bg1"/>
                </a:solidFill>
              </a:rPr>
              <a:t>What you </a:t>
            </a:r>
            <a:r>
              <a:rPr lang="en-GB" sz="2600" dirty="0" smtClean="0">
                <a:solidFill>
                  <a:schemeClr val="bg1"/>
                </a:solidFill>
              </a:rPr>
              <a:t>study (Lynda)</a:t>
            </a:r>
            <a:endParaRPr lang="en-GB" sz="2600" dirty="0">
              <a:solidFill>
                <a:schemeClr val="bg1"/>
              </a:solidFill>
            </a:endParaRPr>
          </a:p>
          <a:p>
            <a:pPr lvl="3">
              <a:buFont typeface="Arial" charset="0"/>
              <a:buChar char="•"/>
            </a:pPr>
            <a:r>
              <a:rPr lang="en-GB" sz="2600" dirty="0">
                <a:solidFill>
                  <a:schemeClr val="bg1"/>
                </a:solidFill>
              </a:rPr>
              <a:t>Student </a:t>
            </a:r>
            <a:r>
              <a:rPr lang="en-GB" sz="2600" dirty="0" smtClean="0">
                <a:solidFill>
                  <a:schemeClr val="bg1"/>
                </a:solidFill>
              </a:rPr>
              <a:t>life (Connor)</a:t>
            </a:r>
            <a:endParaRPr lang="en-GB" sz="2600" dirty="0">
              <a:solidFill>
                <a:schemeClr val="bg1"/>
              </a:solidFill>
            </a:endParaRPr>
          </a:p>
          <a:p>
            <a:pPr lvl="3">
              <a:buFont typeface="Arial" charset="0"/>
              <a:buChar char="•"/>
            </a:pPr>
            <a:r>
              <a:rPr lang="en-GB" sz="2600" dirty="0">
                <a:solidFill>
                  <a:schemeClr val="bg1"/>
                </a:solidFill>
              </a:rPr>
              <a:t>Team building and </a:t>
            </a:r>
            <a:r>
              <a:rPr lang="en-GB" sz="2600" dirty="0" smtClean="0">
                <a:solidFill>
                  <a:schemeClr val="bg1"/>
                </a:solidFill>
              </a:rPr>
              <a:t>careers (Neil)</a:t>
            </a:r>
            <a:endParaRPr lang="en-GB" sz="2600" dirty="0">
              <a:solidFill>
                <a:schemeClr val="bg1"/>
              </a:solidFill>
            </a:endParaRPr>
          </a:p>
        </p:txBody>
      </p:sp>
      <p:sp>
        <p:nvSpPr>
          <p:cNvPr id="22532" name="Text Box 18"/>
          <p:cNvSpPr txBox="1">
            <a:spLocks noChangeArrowheads="1"/>
          </p:cNvSpPr>
          <p:nvPr/>
        </p:nvSpPr>
        <p:spPr bwMode="auto">
          <a:xfrm>
            <a:off x="2452480" y="6031064"/>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err="1">
                <a:solidFill>
                  <a:srgbClr val="0070C0"/>
                </a:solidFill>
              </a:rPr>
              <a:t>Show&amp;Tell</a:t>
            </a:r>
            <a:r>
              <a:rPr lang="en-GB" sz="2600" dirty="0">
                <a:solidFill>
                  <a:srgbClr val="0070C0"/>
                </a:solidFill>
              </a:rPr>
              <a:t> / </a:t>
            </a:r>
            <a:r>
              <a:rPr lang="en-GB" sz="2600" dirty="0" smtClean="0">
                <a:solidFill>
                  <a:srgbClr val="0070C0"/>
                </a:solidFill>
              </a:rPr>
              <a:t>Chat</a:t>
            </a:r>
            <a:endParaRPr lang="en-GB" sz="2600" dirty="0">
              <a:solidFill>
                <a:srgbClr val="0070C0"/>
              </a:solidFill>
            </a:endParaRPr>
          </a:p>
        </p:txBody>
      </p:sp>
      <p:sp>
        <p:nvSpPr>
          <p:cNvPr id="22536" name="Text Box 17"/>
          <p:cNvSpPr txBox="1">
            <a:spLocks noChangeArrowheads="1"/>
          </p:cNvSpPr>
          <p:nvPr/>
        </p:nvSpPr>
        <p:spPr bwMode="auto">
          <a:xfrm>
            <a:off x="2452481" y="4019621"/>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smtClean="0">
                <a:solidFill>
                  <a:srgbClr val="0070C0"/>
                </a:solidFill>
              </a:rPr>
              <a:t>Tour</a:t>
            </a:r>
            <a:r>
              <a:rPr lang="en-GB" sz="2600" dirty="0">
                <a:solidFill>
                  <a:schemeClr val="hlink"/>
                </a:solidFill>
              </a:rPr>
              <a:t/>
            </a:r>
            <a:br>
              <a:rPr lang="en-GB" sz="2600" dirty="0">
                <a:solidFill>
                  <a:schemeClr val="hlink"/>
                </a:solidFill>
              </a:rPr>
            </a:br>
            <a:endParaRPr lang="en-GB" sz="2600" dirty="0" smtClean="0">
              <a:solidFill>
                <a:srgbClr val="0070C0"/>
              </a:solidFill>
            </a:endParaRPr>
          </a:p>
        </p:txBody>
      </p:sp>
      <p:sp>
        <p:nvSpPr>
          <p:cNvPr id="22537" name="Text Box 16"/>
          <p:cNvSpPr txBox="1">
            <a:spLocks noChangeArrowheads="1"/>
          </p:cNvSpPr>
          <p:nvPr/>
        </p:nvSpPr>
        <p:spPr bwMode="auto">
          <a:xfrm>
            <a:off x="2452481" y="5295066"/>
            <a:ext cx="9800081" cy="500658"/>
          </a:xfrm>
          <a:prstGeom prst="rect">
            <a:avLst/>
          </a:prstGeom>
          <a:solidFill>
            <a:schemeClr val="accent1"/>
          </a:solidFill>
          <a:ln w="25400">
            <a:solidFill>
              <a:schemeClr val="tx1"/>
            </a:solidFill>
            <a:miter lim="800000"/>
            <a:headEnd/>
            <a:tailEnd/>
          </a:ln>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smtClean="0">
                <a:solidFill>
                  <a:schemeClr val="bg1"/>
                </a:solidFill>
              </a:rPr>
              <a:t>3:30 Tea </a:t>
            </a:r>
            <a:r>
              <a:rPr lang="en-GB" dirty="0">
                <a:solidFill>
                  <a:schemeClr val="bg1"/>
                </a:solidFill>
              </a:rPr>
              <a:t>and Cake</a:t>
            </a:r>
            <a:endParaRPr lang="en-GB" sz="2600" dirty="0">
              <a:solidFill>
                <a:schemeClr val="bg1"/>
              </a:solidFill>
            </a:endParaRPr>
          </a:p>
        </p:txBody>
      </p:sp>
      <p:sp>
        <p:nvSpPr>
          <p:cNvPr id="22538" name="Text Box 16"/>
          <p:cNvSpPr txBox="1">
            <a:spLocks noChangeArrowheads="1"/>
          </p:cNvSpPr>
          <p:nvPr/>
        </p:nvSpPr>
        <p:spPr bwMode="auto">
          <a:xfrm>
            <a:off x="2452480" y="7421630"/>
            <a:ext cx="9800082" cy="500658"/>
          </a:xfrm>
          <a:prstGeom prst="rect">
            <a:avLst/>
          </a:prstGeom>
          <a:solidFill>
            <a:schemeClr val="accent1"/>
          </a:solidFill>
          <a:ln w="25400">
            <a:solidFill>
              <a:schemeClr val="tx1"/>
            </a:solidFill>
            <a:miter lim="800000"/>
            <a:headEnd/>
            <a:tailEnd/>
          </a:ln>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smtClean="0">
                <a:solidFill>
                  <a:schemeClr val="bg1"/>
                </a:solidFill>
              </a:rPr>
              <a:t>5:00 Home</a:t>
            </a:r>
            <a:endParaRPr lang="en-GB" sz="2600" dirty="0">
              <a:solidFill>
                <a:schemeClr val="bg1"/>
              </a:solidFill>
            </a:endParaRPr>
          </a:p>
        </p:txBody>
      </p:sp>
      <p:sp>
        <p:nvSpPr>
          <p:cNvPr id="11" name="Text Box 17"/>
          <p:cNvSpPr txBox="1">
            <a:spLocks noChangeArrowheads="1"/>
          </p:cNvSpPr>
          <p:nvPr/>
        </p:nvSpPr>
        <p:spPr bwMode="auto">
          <a:xfrm>
            <a:off x="8394266" y="4019621"/>
            <a:ext cx="3913848" cy="5006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solidFill>
                  <a:srgbClr val="4D266F"/>
                </a:solidFill>
              </a:rPr>
              <a:t>Parents’ Q &amp; A</a:t>
            </a:r>
            <a:endParaRPr lang="en-GB" dirty="0">
              <a:solidFill>
                <a:srgbClr val="4D266F"/>
              </a:solidFill>
            </a:endParaRPr>
          </a:p>
        </p:txBody>
      </p:sp>
      <p:sp>
        <p:nvSpPr>
          <p:cNvPr id="12" name="Text Box 17"/>
          <p:cNvSpPr txBox="1">
            <a:spLocks noChangeArrowheads="1"/>
          </p:cNvSpPr>
          <p:nvPr/>
        </p:nvSpPr>
        <p:spPr bwMode="auto">
          <a:xfrm>
            <a:off x="8338714" y="6031064"/>
            <a:ext cx="3913848" cy="5006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solidFill>
                  <a:srgbClr val="4D266F"/>
                </a:solidFill>
              </a:rPr>
              <a:t>Parents’ Walking Tour</a:t>
            </a:r>
          </a:p>
        </p:txBody>
      </p:sp>
      <p:sp>
        <p:nvSpPr>
          <p:cNvPr id="10" name="Text Box 18"/>
          <p:cNvSpPr txBox="1">
            <a:spLocks noChangeArrowheads="1"/>
          </p:cNvSpPr>
          <p:nvPr/>
        </p:nvSpPr>
        <p:spPr bwMode="auto">
          <a:xfrm>
            <a:off x="5423165" y="6031064"/>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smtClean="0">
                <a:solidFill>
                  <a:srgbClr val="0070C0"/>
                </a:solidFill>
              </a:rPr>
              <a:t>Tour</a:t>
            </a:r>
            <a:br>
              <a:rPr lang="en-GB" sz="2600" dirty="0" smtClean="0">
                <a:solidFill>
                  <a:srgbClr val="0070C0"/>
                </a:solidFill>
              </a:rPr>
            </a:br>
            <a:endParaRPr lang="en-GB" sz="2600" dirty="0">
              <a:solidFill>
                <a:srgbClr val="0070C0"/>
              </a:solidFill>
            </a:endParaRPr>
          </a:p>
        </p:txBody>
      </p:sp>
      <p:sp>
        <p:nvSpPr>
          <p:cNvPr id="13" name="Text Box 17"/>
          <p:cNvSpPr txBox="1">
            <a:spLocks noChangeArrowheads="1"/>
          </p:cNvSpPr>
          <p:nvPr/>
        </p:nvSpPr>
        <p:spPr bwMode="auto">
          <a:xfrm>
            <a:off x="5423165" y="4024456"/>
            <a:ext cx="2616633" cy="93154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600" dirty="0" err="1" smtClean="0">
                <a:solidFill>
                  <a:srgbClr val="0070C0"/>
                </a:solidFill>
              </a:rPr>
              <a:t>Show&amp;Tell</a:t>
            </a:r>
            <a:r>
              <a:rPr lang="en-GB" sz="2600" dirty="0" smtClean="0">
                <a:solidFill>
                  <a:srgbClr val="0070C0"/>
                </a:solidFill>
              </a:rPr>
              <a:t> / </a:t>
            </a:r>
            <a:br>
              <a:rPr lang="en-GB" sz="2600" dirty="0" smtClean="0">
                <a:solidFill>
                  <a:srgbClr val="0070C0"/>
                </a:solidFill>
              </a:rPr>
            </a:br>
            <a:r>
              <a:rPr lang="en-GB" sz="2600" dirty="0" smtClean="0">
                <a:solidFill>
                  <a:srgbClr val="0070C0"/>
                </a:solidFill>
              </a:rPr>
              <a:t>Chat</a:t>
            </a:r>
          </a:p>
        </p:txBody>
      </p:sp>
      <p:sp>
        <p:nvSpPr>
          <p:cNvPr id="14" name="Text Box 17"/>
          <p:cNvSpPr txBox="1">
            <a:spLocks noChangeArrowheads="1"/>
          </p:cNvSpPr>
          <p:nvPr/>
        </p:nvSpPr>
        <p:spPr bwMode="auto">
          <a:xfrm>
            <a:off x="8394266" y="4520588"/>
            <a:ext cx="3913848" cy="5006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solidFill>
                  <a:srgbClr val="4D266F"/>
                </a:solidFill>
              </a:rPr>
              <a:t>Bus to accommodation</a:t>
            </a:r>
          </a:p>
        </p:txBody>
      </p:sp>
      <p:sp>
        <p:nvSpPr>
          <p:cNvPr id="15" name="Text Box 17"/>
          <p:cNvSpPr txBox="1">
            <a:spLocks noChangeArrowheads="1"/>
          </p:cNvSpPr>
          <p:nvPr/>
        </p:nvSpPr>
        <p:spPr bwMode="auto">
          <a:xfrm>
            <a:off x="8338713" y="6533922"/>
            <a:ext cx="4664499" cy="5006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30055" tIns="65028" rIns="130055" bIns="6502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dirty="0" smtClean="0">
                <a:solidFill>
                  <a:srgbClr val="4D266F"/>
                </a:solidFill>
              </a:rPr>
              <a:t>4:20 Accommodation talk – A12</a:t>
            </a:r>
          </a:p>
        </p:txBody>
      </p:sp>
    </p:spTree>
    <p:custDataLst>
      <p:tags r:id="rId1"/>
    </p:custDataLst>
    <p:extLst>
      <p:ext uri="{BB962C8B-B14F-4D97-AF65-F5344CB8AC3E}">
        <p14:creationId xmlns:p14="http://schemas.microsoft.com/office/powerpoint/2010/main" val="256970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189843" y="0"/>
            <a:ext cx="4813371" cy="1508687"/>
          </a:xfrm>
        </p:spPr>
        <p:txBody>
          <a:bodyPr>
            <a:noAutofit/>
          </a:bodyPr>
          <a:lstStyle/>
          <a:p>
            <a:pPr algn="l" eaLnBrk="1" hangingPunct="1">
              <a:defRPr/>
            </a:pPr>
            <a:r>
              <a:rPr lang="en-GB" sz="4800" dirty="0" smtClean="0">
                <a:latin typeface="Arial" charset="0"/>
                <a:cs typeface="+mj-cs"/>
              </a:rPr>
              <a:t>Checking out your </a:t>
            </a:r>
            <a:r>
              <a:rPr lang="en-GB" sz="4800" dirty="0" err="1" smtClean="0">
                <a:latin typeface="Arial" charset="0"/>
                <a:cs typeface="+mj-cs"/>
              </a:rPr>
              <a:t>Uni</a:t>
            </a:r>
            <a:r>
              <a:rPr lang="en-GB" sz="4800" dirty="0" smtClean="0">
                <a:latin typeface="Arial" charset="0"/>
                <a:cs typeface="+mj-cs"/>
              </a:rPr>
              <a:t> choices</a:t>
            </a:r>
            <a:endParaRPr lang="en-GB" sz="4800" dirty="0">
              <a:latin typeface="Arial" charset="0"/>
              <a:cs typeface="+mj-cs"/>
            </a:endParaRPr>
          </a:p>
        </p:txBody>
      </p:sp>
      <p:sp>
        <p:nvSpPr>
          <p:cNvPr id="2" name="AutoShape 2" descr="data:image/jpeg;base64,/9j/4AAQSkZJRgABAQAAAQABAAD/2wCEAAkGBxMSEhQUExQVFhQXFxQXGRcYFRcYHBgXFBQWFxUVFRgYHCggGBolHBQUITEhJSkrLi4uFx8zODMsNygtLisBCgoKDg0OGhAQGiwkICQsLCwsLCwsLywsLCwsLCwsLCwsLCwsLCwsLCwsLCwsLCwsLCwsLCwsLCwsLCwsLCwsLP/AABEIAIoBbgMBIgACEQEDEQH/xAAcAAACAwEBAQEAAAAAAAAAAAAFBgMEBwIBAAj/xABCEAACAAQEAwQHBQYFBAMAAAABAgADBBEFEiExQVFhBiJxgRMyQlKRobEHFGLB0SMzQ3KS8BVTguHxNFRzshYk0v/EABoBAAIDAQEAAAAAAAAAAAAAAAEEAAIDBQb/xAAtEQACAgEEAQIDCAMAAAAAAAAAAQIRAwQSITFBE1EFIjJhcYGRobHR8CNCwf/aAAwDAQACEQMRAD8Az5MXf2grfI/KJGxiXbVWB5DX58ICuTESraCCg2uI32FvExZlT7wBU28Pp+oidKlgLiwHNvyEQNDCku/tRL91mcO94GF6XiTg/vF/oP6wSoMVmNcXRtOFwemkBtE2skmOxNl32MQTKVyQov8A3xg3Q0Vhe2vH84YKDDAil3HeP9gCE5ZObGowpUKi0LIvLzirNp2O+i8eFx+Qhrryg31/D16wKqpROr9xfmfAcPExXcXoCiaQbL8f0HCJKSW7NbUnx+p4QSpcPabqgypxc8fPjH02esvuSBduLcB1J4mDuJQyYRiX3YKAwUE2J2AvyHtGDcjtqJYCoDfW7FS7Eg63MIcqiZiC2v8AfCDlNK2vAXBb077Dc/tewYZp0/UXACLp42g5g3aFn3bOOF0ymFqVhiOBoPGGHBKX0OY76G1+kGm3wVlFJDKcUyWJ2PxEXafEEbYwj4jiYcWAtfny/WKMuuZToYcXXIi3yagGj2EGk7UlPWOnjBuj7WyG0Z1B8RBJYxx9FOVishtpsv8ArWJPv8r/ADZf9YiBLEfRWOJSf82X/WI8/wATk/5sv+sRCWWo+isMRk/5sv8ArEditlH+In9Y/WISyaKWLYTIqkKT5azF6jUdVO4MWhPT31/qEdBxzHxEQhl2L9gZ1KTMoyXl7lL98DwOjj5wvN6Of3WGSZtyBPL8J6GN0AhZ7WdkEq1LoAk8bNbR/wALgfWIQyGooHlmx25xJIkzDtc+cFFntJcyKlSCNLMLkctfaXrE0zClOqG1/MHwgBsEPKcakHrp9I+WUDrYHygo9OyjVgR4kRTOQm4IDceR8R+cQhVamX3fgbRbGEU7KGExhfgQSQeIblHkt1OxB8xEsoshzKbHiODDkf1iAPF7MqwuswkeEct2W/H8oNUbZu8lz7yEi/8Az1i8aViLr/fjBRVtiXU4SEbKWN7XHIjmI8ShTqfGGitw53Fsuo1VuR/QwvTkdWKlQCDY3J/SIwpnDy7Cy93qND4xLSNnWzesujdeTDxiNEbiR4AfmYnolHpB1BB/K8Qh8+HBopVfZy4vYakKOpbYCGIuo0Gp+UHMBwwzHlswuqMZh8VFlHxMFKwSm0ZfiHZKdLJurCB0mhmq1un5iP0VNkBvWW/iIGVHZyQ5uUF+kXcF7lFl90fnB0iJli4yxWniwihqQX3PAfMxXZ77xLUad3l9eMVzAC/Y9zQxdnqey523J0/K8AKOmMx1Qcd+g4mHGkp/VVRoNAIxzSpUaYo27GzCKcMoJ2vH2J4jdsoNgNgBcnqBzjyU5CypINiwZmPEC/DrFiRSyVJIHC5PG3N3MJWObQMJU1myyUsx3Y94j8hEs3DJMnWoYzZm/owfm59kdBE1fjLKMshe6fc0+LHX4RUwzDzNbvi9ze0XQNp27TanQdyUNMqaD4xap8ECjbTlDXRUAVALRHUJaCaJC/MlAdIi/wARlJuT42jrF65U2Gp8PzhVqscIaxX4a28Ysk2SUkh8w/E09k3EM2EVaOct/WBHyMZZhSAtmTTmOBgycSeXMQS7ZgQTfhrBTopJWgDMx+eGZSpOVmW9t7MRf5RVm4nMbdH+JiXF6y0+aPxk6czqfmYpNXGHDnUdFs38MnxJ/WOpYt/AB8Yh++mPhWGCCgzR4m0v1aaV5gQYkdr567Usj4L+kKAq2joVjRCUOo7aVH/a0/wX9IkXtlUf9pT/AAX9ISlrWiQV7RCUOo7YT/8As5HwX9I6Ha2bxoJJ8lhMTEWgnQGa+ym3O305mBYaGJe099Dhqk9Av5RLLxyWTY4cQeNri3waPElAKAr5RYZmtqCfdJ4xWqMSSWuVWZr7Hctw06DnFN5b0/cvLjMm9vuVQD+B5n5PEJ7U0gJGWrQjf9tOFviYWartE+YBCiniLW25kb3MCMR7TuxOZituAOtx14wdzBtQb7RVlLUsCJk+4FgzzWJHheJcHxhZeVC+cE2tuR+L9YWqbtqDYPLQ9WGp8bQapO0MvQ+hsPeSxg9gocJ0gMIW6umKNBDDcblOcqsM3unQ/A7xfq5CzVuNxAILEyiQ96w1jpJFtrjzMWmIXutp4x1kgkIVLDYmJVq5g9pviY9yx5lgkJBiU0e23xMU66snObgAm1rnUxORHlohCvJdyozix/DbX47RclLm3/4iuzXaw4fWCdBTliABcnhEAXsKoDMdVG5jTsPollIFHmYHdm8F9AuZv3hH9I5eMGogEvJ9HLIvG30juMe7YY5Mqa2bKzFZUk5FUG12FszHrECzL5giq2/RRfz4RaeKc893+Y/IRGWRQmG5iMxIRBHs3h3p5wBHcTvv4A6DzMBulZErYZ7NYVlTMR33sbe6nAeJhxwjCdEYjib/ABibszRh1mORqzC3gPyhroKTuOANtfOOflk2xyCSQsVcj/7jDgktFHUtFHEFaafRoSE1BI9phBiqH7aefaCL81sLfOKHZTE1ljJPsNdJh2OugbkesUiMwa8l/s7hIZLG/csLnjB2XQpKBsNbRPJpMrFhop4XuPKJ6xb6c4v4BL6iGSO6IH10m+0E8lhFeaN4PgtETa+hUnvKG8YXq/DL3tm14b+EPtXJvA80wBuRBjJok8aYN7P4SRYnblA3tdhE6VWZ0vaYFdTwIAswvzBtDvSLoLDSJsVoVn07yi3ePeS/Bl1IB4XjSDV8mWWD28eDHZmpJve5OvXjHgSGOXhyDh8Y4xOkBlnKLW10HCGrOaL5sI+DjnHYlDlHYlxYhwrDnFmTLVjowjhZV9OcTY8fu8tUGjEFieIA3+MAgQpsEZyApBJ2A1J8hBWn7GTmF8rW55TDx9jeCS5FFKnGxqKgGaSfWCE91VvqFAt5mNAY6HwP0iAMiw/ssqJneVnUC5LDly5RUq8SVGvsqAjKPVUnYC25MHe0uOsl6ddAUViw37zHQ9IQK2ahYOD3QWYDmw0v1N/hGeRVJo2xO4plmVMZs7TWN5hvqbZRwAHhFWc7M1r9ByVAIoza0Mcx1O9uUfS3eZpeynU2jNs1Ub4K9RVpd+73VGhPFuAA5cYCzsoJNi2xHW8HKyjzAcuA8IptRjlE9RBeBgx5Kl7FgpGu2movaCuAoxYhb232/vSPfuAbcecaZ9jtQFmTKZ5alWBdCVBIItmW/LjFlJSdGUsbirEetpu8ptZhta8G6bF2W1422dhEh/Wkof8ASIG1PY6jf+HbwMbGJkldNlT/AF7qeke0pCKFzhwNidDbkecaHVfZvTt6jsvzgPV/ZnNH7uareOkQgsmoHI+UcGsTjceUX6vsXWy/4ZYc1N4CVFJNlmzqy+II+sQhYevl8/lFZ8WW3dU34XiBliP0cQhLQVZv3gdTwEax2Mw6WyFjmDaa3sQd9OUZrhhVQWPs/XgI0Ds3iksKAG1468eMFFJPkbWSoT1GWaPdfut5MND5iOFxhAbTVeSfxju+TjT42iWRV3G94sekBFjtyMSgqSO5ThgCpBHMG4+UfnuvqMtbVnnOm/8AvG6Ng0u+aWWlNzlmwPinqn4RkuHyFE6qz5WcVE4MxABPe5cIBJSpGb1Daf3xinWtrbgBaJ5jjMOmv6RQnvcxC/gjMPnZei9HTqCO/NOc87WsgPxhIw+lM6akpd3YL5X1+V40z0qrUSpS+qCB420+F4xyvijTGubGbs7KKy25AjzhmpJJWWzcwT8tIqUlL3UA9o38ht+cEMTnBUC8yB5CEn1Yx5pCnXystUBwmS1B8eEDZ+HDvAi6uGVgRppowMFe1SFZ1OeGVwTyykWPzjxmzsV4sPSL0mJo481sYzumbLoGdl6AoQnpXtLa2QsSMvAa8LQ9qL6wpy+5NDbAgA+B9VvyhlkVGgjVOwvondYqTUi0JkRuLxYMQbNkwNqqctpwg+yaQJxGpSUCzmw6C8AtuKazJyIURkH4uI8orsJxlEoJk99LBF7zEm1+ACjmY4rK13lGZKRQgBN2YZiBuQOEOn2Zl2pfSuPXNk0scg5+d42xxt8mWadQbTE7Duw2ITSM6SqdTqWd/SP/AEJpfzhoovs0kD9/OmzulxLX+ld/Mw7x9DZzT81Y1hxp6idJPsOyjwvdT8CIqhYfvtfwzJVJOA7s1AD/ADpv8iPhCISBBIW8Ik5p0sc2EW/tGwZzNCqty0nu9SG1F4pUExhMVlsCDcFuY8IZsQxtpzBnsTsABoP5YKKvsu9hsRanWQ85SzypRlWDCwHACHqT2ylMDmR10OuhjMDOBtrY8COEDsQqjcAm53tcgAcNtyYtKV1YIwq6Lf2l1GWolTJbXEySAbbgq5sD8YTqupzJa9rNf9Ylxxi2RuA03P5xSMs+iz5WyE2DWNmtvY8Yxm7bZtjVJJHEirueZJ8gBxhgwyaNbcd4VZTa+JhmwymIGu8L5OhrDbZcItpETrFpJfPSI6mcBoFJ6xihqRzJAhs+z6pEuulX0DBlv1I01hToqlW/5glSTD6ZJaFg91JIW+UDW5MaxuxbLW1m/wAeQkye0dSyZgV0a1sl9OusMUuommQJmYZrX9WHXGjmLMmFI+heOKTte8NPwwcluSf9IPmYDVFozUuiaOJstWFmUMOoB+sdQOx+dMSSWlGz3Gtr6cYBd8IrVvZOjm+tJUHmvdPyhbxH7NENzJmkH3XFx8RF18UqilxMsf5RHX32qJUelNyBc5RFtpl6yEnFOx1ZJA/ZZ1GpMs5tfDeBEublNjdSOBBBHkY2STNm5RdyTz0jnFMLlz1/aojnmQL/ABgUT1E/BnOHY3Nl7MbcjDJQdsBtMHmIiq+wspv3MxpZ5HvL+sBajsvWS72liao4yzr/AEmLdA4fRoVFjEuZ6rCIp3Z6kmTGmtJXO+rMNMx5nr1jMpVUUaxzK3JgVPzg7h/aGYuma+nGIS2jBZs+wPM7/pFUtDMMFkTaKW8pG9OJ6ynsx74mKSuVTsb21jrtD2HmUshZubM38RBqUHA3G/WKJcWbyaUqOOwEm9Qz6fs1uPFtIcZFMTOUj1hY/wBWx+MBvs0w1mlTZg4sPMSxf6w9UWGhT6Rt8i2/XxhXLKmbY1aGOiqwuZidFAUX6DW0DMYxO7SddxmPTO1l+UAsWq+6JSnVjY+frH4QGq8UM2Z/LMQAfhSwH0jCrNaof8bk+mkzG/y8w+NtflC7j01pPo5q6HusPgLjzF4P9lKsTpVQhPrQO7ZyAZOVd0RW8LGxv8oycfnNYy4oir5wezJwAmKPelzBdl8jBKgqQyD+9ITsKrj6GWb/ALslf9LHbyMMFA2xGx+Rg8o1j0GUq7HU6RaWoB4wFq7naBq4lkazG30jRMlDVMYxSqSLG638oiosWU+sRFqprJdtxBK8ixOpJc6YstZOdibBRdbnrbS0a9hVOZcmWhCgqoBC7DoIVexNPnmtNt3UBAb8R4Dyh0hvEuLFdTkcnt9jyPY+j6NRUUPtTw70tEXHrSWD+WzfIxi4lgH84/SVZTCbLeW2odWU+YtH51r5BlFlbeWzIfFTYQSEAmWjpZ+sD/SR0kzWCQKTKiKNRPzMT5fCImqLGK4eB5D4O6yWHQg/3zgrWqSgu5MsBQiDYC2gA4QJzxxhGLKjehnXCk2DEX47Hp1jDNFumhrSZFFtPyffcBfMo2IzDr0hhlHQaR9USkA7h0vte/nH0owtKVjkYKLPZ0piO6LmKn+H39e7dNh4acIKS7RK5ULEUmiSgn2A6ShyHQW/KHHsSUNSua127jg+0p0uOu0K5nG5Nrg7AHaD3ZXP94kNkyqzhbnU8zp4RdNp2Z5IQcGjYpGESUBCpYHqYsfd1y5bd3leOvTrwMcSqpGF1Nx4GG9yfk5KjBHH+Hy/d+cWAv6fCIHr5amxcA8onDCIwx2+D2I50lXFmFxyiQmOS4G5gWizK64bKGgX5x0KCXe+XWJDPXnHDVssbuPnFk76KVBex791TkfjHZkgi0cmqT3hHDViW0YbgfGJYaieikTkfiY7SUFOml4jaulAM2dcqGzH3TyMeyapHF0YMOY2gSfBI7b4IMRwuTPFp0tXHUa+R3hNreyEv0h+7u8tfdYFhf8ACTraH3NEZq5fvCM1fh0GZ+ZpGNJT05ySyX9Ij5idihuoty4Xi0ftBabo0nVriwuQb+I2gO0gRYoqcFgTsCPPkI3sGxM1bstRSpMhMqBAFLW5ltWv8YG412kDDKBa5t8IG1mNlZVgdTceAEKGIVzFlWWpd9DlUXJ15DaEXB5JDkGoKwlUYmQztf1QQP5m/wBooYbUCxcmwB34eEdt2bqJwHpFMpScxGhJuOm0XR2QAAzOcq7A7f8AMPw+Hza6oWlq4p9l/sljtjMINtLDz2Ji3imMH0wY3KMqqwHI+t9YEfc1lXA0Dceohkwns+7AO3LTiCOYhPU6d4pcjODIpoHyMNMtzxSx7w2IJup6G1oYsMkWlgHqfDlF+nwUkDMSQIuNShBYCFn7jUZLoGOogJjFMDyg5UC0AsWnWUxVM1FmlmuZ51/ZKMtuBY8YacIlKWlh1BvfNcmxN9PK0AKSlzFV2HrHoL/UwwYURNMwrsrCx5gC0Xk+Bddmu4aFEtcihVtbKBYAxahfwutYShbfiPDeLFXis1bFJct1tc3mZGHkRYiHsT3xTQhNbW7DEfQvjtKw9alnDqpR/hYxIvayn9oTU/nlOPmBGlMpaDsYZ9sVJ6CrLD1Z4V/NdG+ka/J7Q0rbT5fm2X6wjfbTh6VNJLmy3RnlPpZgbh9LaQAmOLMjr0toFPUlDlcFTyOnw5xw1Xyg2QJGdeOg8Dpc2JhOgBZbaZDFSdnZs+ivkILTA6FlsWRRpYn2THv2fYJIqHadVOiyJZARXOUTpg1tfii8Y1uulem37rBRlKEZSo2KW0t0iPovCFu2YzJTKdrEaEcjyiysyG/FMGWaTeyzvetZXH4hwPWE2tp3kuVcEEc/qOYhOcGjoxlwXEewiOsY5RYE67c4qy53HeLEqbfQ7bxRKi0nZ3h65zZhlPI6+UN+By2RlmEWVc2UdTpmPW0LciUWtrbrGj9lKWQ0hpb3bhfbXjrFqc1SFtSmoOgph2KZttF5Hnxi3OrwoGXjyjmjwimVsq5g1rgFtxzHOJRgEu988zpqNPCAsGRcHMUZHEynSZcn1rbxZm1YTfewt5R7LwwLaztp4RBOwPM2YzW8LDSNFHJVBSa6PBiZte20U5+J6g334colkdmQua812vrrwiH/AOLkEkTTrzWA8TrkDUiF8UOtthvF+mrJboLkRQbsm4Rgk+zN7RW/yipT9kahM1p6ajfKd+cV2zg+AbZBpqwE2FtIqYzTNP8ARKmTRizBr2JA7t7cI9oMCny1s0xWOutt4IUNOQuQ2JB1I5GDgU9z3FlaZVwtzKkt6RQpJtc2IcX3tyjuXVS5YullHFOHiv6RUxbDKmYzFSltlB4AQPHZ2pMvvlPSXFgCbBeJPU8oGRzk+OkBuV8IM1eMgDcaxTkYgpG4gRiOAVZQZApYcCdImo8Kn2/aqAbcDGE1Nopuk+zDVDD+KW6Mob5iLdLNF7ENbiQLfWBy1MOXY3suZ4E6df0Z9VPeHvNyB4COxjxyyOkbTyRgrYMw+iSqewM8rfvKso7cs40EP1BhRkJlk0wQdGW56sTqTB2RICKEQBFGyroPOOjIXr8Y6OLBHF0/0Obl1MsnFfqL06a49ZHUcTlv9IrPMludCD9R5GGRqe2zEeJvFGpw5XHeAbrax8iIbTf2fsYKa8pi/UUan9DF7s/jD0pyMueSfZ9pDxKdOkVqrDpqfu3zD3W38jFD79bRlKkcDrGeR4prZlVff/xjGPenuxu/u/g0+gxGROH7N1v7p7rDyMSVMiMv9Mraj+/AjaLsjGp8rQTWA5N3h8THPy/Cb5xy/P8AlDuP4hT+dfkMGNSrAkQn4khKM3KDbdoJjLZgjX42tAqZWgAqUuD1hCXwrUx6Sf4j8PiWnaptr8Gd4VS55AK+s47x2sBzPCCmBSfRk7W+Vz9TAXBHzzfRAZUvt48TDBjTiTNlyl2uC30Ec7JGUZbWMRkpK0MGHnKAOv1iStuCoPq6/PQ2/SKeH5rWbnb5xH2lmEIN+6eHL843006kkYZY8EFThqOuV3eXMW4E1GOo9kke1ChiOKYtQs2ctMkqLiaO8hXgSd1PQwWxHFAJtmbugKet7A284t037XN6c55bgr6LZQrbg8zHeWD1IqXk5M57JfYLlL9pDMQJshHvpoBc/KLWL4tInSmUU4RzsQo7p8ooVvZEUbNOlEvJPqk+tKB3VuY/FFT0sJyUoupG8dslcShV0s6YCt1CWsLqCRffU7QPk9m2ClT6JjwJWxXwPGGITIj9JFKNBabsyeOngYbOw32dmpJZrfdwy53cXJym5ly/HYmOqCQ0+dLkIO+7AfyrxJ8BrG3UNKkqWstBZUAAH1PiYHBaNp2cyaGUiLLWVLEtRZUyCyjiALRTOGhRlSwle5wX+XlBWK8+ZlBNoBpF0KmOSygu655YOjj1h0PUfOAuIUCzpYz99CO5NG48fDiIeJU6VNBUcdCrcQecKSyjQ1PoX1ppxujH2G5GKtWbRkzO8UwOZJP4Tsw2P6GK1OrE248TwEaZiddQpmWZOW2zd1mA8SNvGFuuwOXVHNh8+XOCjvSg2V+hW/rCMJY2ujRZF5F/C630j5RewbLcdN7RreASEly8iMGBOrX1Ezk/Ixk+FUMySlXJdWkzhchzo0s+sCB7SttB7sLiMxQ0lmsCpmAAamYSMxLbm8a440rMMs7aiaJiSkorLcOhuDxHOD2EV/pUBOjDcfnFOdJzSweJAv421ipTy5iqTJKiYNs3q+do1q2ZP6Rkj6OJTMVBNr2F7bX42gfjGKGQAbKSfVW5uefQCKul2VSbdIt19fLkrnmNlHDmTyA4mBdD2lWYSChUcLnU+Q2hYqfSTZnpptydgo2A4Ko/OOkpHmt329GvurofNvyEKyztvgcjp4pfMPUmsRjYHXlE8JssS5RUC9xsbnN49YYqOveYAwVfR6gtm71xp6tucawnu7F8uPbyui1PmW0G5jqTLsIjp0v3jFiNmYo+tHhEex9FHEJzljky47JhVre0gmG0knKCRce1bQkdInp2CTSPz92Zws1NTLleyTmb+Vd43WVJCKFUWAFozb7K6YeknzT7IVB56xpQeOvpoVC/c5uqnc69jskDc2iNqh/4cvN1OgjoWixLMbvgVA8/78fVWQOhN4qTK2tl/vKRZi85T6+QMMjsBvEL1J9mWW+UWU2/9UCq8gGlxWnnHL3pcz3JgKnyvvFfFsNRtCdeF9/I8YNV8tpgtMplcciQfgeECpskKpR5c1ZfJu+F6qw1EaJKap/vZFJxdxEmuktKbKdDwPAjp+ke0+IldG1Hx+UME+R3TLe0xD6j+9b2W91xC1idCZXeF2lHZuR91uRhHJiyaZ7sbuP97/k6OPLDOts1z/egpLVGF126HSPjJB5jzMLUmraW11PiOB8RB6jxNJg91+K//k8RDWDVwy8Ph/3oxy4JY+VyiTB5pSejE7HL5HaGutpTOcEC7CxB634wpMmp8j8IacCxAzZZCtZ/7uR0jg/FdO4TU10zraHNujXsHaapW9rgkEKxHvHSw6xNPkmbKIYa6gdbQEpUWTYW1vntyt7R5kmCEme+j+zYW6RyVKuR1oGT8IzkMoQzANjpe3u30Jii89pTZcjX91th4w2D0cxbHfl16cjAnEKUixJZl2B3I5BuYjs6PXU9shHPp75RHTV3W4YWtuLcRblC/WYPKmPMFKsxiBcKtsitxUE7+HCPq8NnMtTYHV2HAe6v5wToJoRQq91RsB9THblihljZyN0sUnQk52UsrAqw3BFiPKOqRGmTEloLu7BVG1yfpGhzsLWtGRkLMNnXRk8W5dDFPAOwbyKh5lRYypa5pZB9ZztcDYrHJzY/TlVnQw5PUV0HuynZb7kXeYVmT5mgy7InFQT8zDPL13Nzy4QNpGIXU6nf8hHNUWNmRsrjbkeh6RiNJBFjwvlPyitMnFfXHd94beY4RTlYyCcs1fRP11RuoPCL/wB4UDvWA58PjALUD8Roc3flGx30ioHWqQyJ4741B6jYiCsuWu8pgy8QDt1ECsapz+9lj9onet74G48YBZO+AQ+FNIOii22wIPiIr/8AxenmEzJYaVMsT+z0Kn3k8OUO1HNWdLVxqGAP+0VajD8hzJw4fpEom++H2I0rAZjSq30zl5olo8uYSW9JLl6kqTueBHCA2CDLOlPwDL8Dv9Y1WwCmaBcC5dPEWZ1HA235xnVRSiXMdVN1VjlPS9xF4iuXhpmr0DdwCPqaXZ2XgdREGHHMitbdQflF1V1B6WgFyxI0FuUZr2yxMmucA6S1RAOu5+saTIma2jFKsl6moJN7zH+thGGd1EY0qubY54dUBgMuptqTwPKLjUxbUNbyv8DCRhs10U73FtuIhmocW9ILOpHIf8QlY7KL7RaaskygRcX4uTr8TBnBK0GmDzCEl3LBjp3L6MfEwq1+B08w5igYm1hc6sdrDiYv9ocGecsmQZolyJWRpoX1pjDZR+FfrDGLhWLZknUR1pahXBKm4BtE0U8Lky5UpUl+qBpzPVupi3eGo8oSfZ7H0fQn/aN2vFDJySyPvEwHKPcXjMP5QQAf7RO1RaZ9wpm7zaTXHsjil/DeCvZbCQssaaWAHgIQ+wWDtMb0r3LOb3O+W+56kxrkhAigRZGUuXRhX2ZVNnqF5hG+BtGjyZ1xGWfZ5/1E3/xH/wBhGk03COvpucSENUv8jCatE6xVl/nFlYvIWJlI4R2LxwsSpxjJlkeERyHHO8RvvE4EDoAKxDB5bglbI2/Q8rjh4wqVVK0p7TB3GJWx1Bv9Y0aWo5QC7WSx6B9BpYjTbXhG+HM72vkLhxaM1xjACoLygSo9ZNynUc1+kAQeI8iI0en/AHidVWE3tJKVaqaAABcaAAQnrdPHH88fyHtLnlP5ZEuG4yDZZuh4PwPRuR6wx9mnVJ+ZvUUFrcxwt4whsohi7MsTJfwI8r7Rg87yY3CfNLsYhjUJ7o+TQRJLidM4vltbgOQibBnzSSDutxEfZnWmPhEuFDvTP5vyjzr4Z1u0wagCzC6NYNqVPDhcRNNnsswEeq17g8+kUKwftk8G+sXq8fsz/o+sWXZH0BccVUIdb5GOoPBoudlsLapY6kKvrNyB9kfijnHFHoZv8yfSG7sMoFHKsLXzE9Tc6mO7g1k1pfturOXm00ZZueqsO0tOktQiLlUcPzJ4mJSI8EeiE++xiq6K0+gVttDFKZROOGbwgvHsFNoNi3OlX0dT5iKyqZfq6p7p1EN1opzpS+6PgIO4KkLf3WVMOZGMmYPaQ/lyi+ocjLNs3KYosfEjaI6+UoOigeQi1hhvcHaCnYZA3s9OCu8q+l7jpff5wxAX0O8KdWLVxtp3eHjDdy8BFkVn4ZXlysrXGx3EZ12ko/QVM1Qe6SHXoHG3kY0yZCB2/wD+qH/iT84tEwycoYuzU4PIl5XIYCxHO0FnmsvHY6+HOFXBP+npjxu+v+qG9tvL8oD7Lr6URY3iK09PMnHgpC9XbRR8YyDDi12Lbtrfqd4cftGc5JQubam3C4XQ2hRptkhLUS5of0sEo37hKhGW/MwWpEP+0DaMaGL4Oh8IXRuwhWOJcr0qFVnWYSi50HB5tumw6wBpWabOBm1wVRlsEUanaxJOp6wN+0PWtK+yJMgAcAMt7AeMGeyVJLyA5EvlOuUX252hmSrgTTvkZZGIJJJWU2dTa5JuSdrGD9K01hcoB4mx+EJfY1QasAgEAMRfXW+/jGimHOlQh9TbAfaHG1opDzpgOmirf13PqqIw0NNr6ozJpzFjd+Qtsg6Q+fbSxzUwubWc24X525wiYIbbaaxOyzVI17szh4lywSLE/wBiCc2frAzsbNZpBzEm21yT9YlqN4uYn//Z">
            <a:hlinkClick r:id="rId2"/>
          </p:cNvPr>
          <p:cNvSpPr>
            <a:spLocks noChangeAspect="1" noChangeArrowheads="1"/>
          </p:cNvSpPr>
          <p:nvPr/>
        </p:nvSpPr>
        <p:spPr bwMode="auto">
          <a:xfrm>
            <a:off x="80963" y="-1150938"/>
            <a:ext cx="638175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media.utsandiego.com/img/photos/2010/08/07/5112da53-b612-47f4-9ef4-faf92fa2d85dnews.ap.org_r620x349.jpg?75d51d0aea2efce5189afce216053cbc530c46a8"/>
          <p:cNvPicPr>
            <a:picLocks noChangeAspect="1" noChangeArrowheads="1"/>
          </p:cNvPicPr>
          <p:nvPr/>
        </p:nvPicPr>
        <p:blipFill rotWithShape="1">
          <a:blip r:embed="rId3">
            <a:extLst>
              <a:ext uri="{28A0092B-C50C-407E-A947-70E740481C1C}">
                <a14:useLocalDpi xmlns:a14="http://schemas.microsoft.com/office/drawing/2010/main" val="0"/>
              </a:ext>
            </a:extLst>
          </a:blip>
          <a:srcRect b="12108"/>
          <a:stretch/>
        </p:blipFill>
        <p:spPr bwMode="auto">
          <a:xfrm>
            <a:off x="0" y="2354883"/>
            <a:ext cx="13003214" cy="750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2884" y="0"/>
            <a:ext cx="3860329" cy="1508687"/>
          </a:xfrm>
          <a:prstGeom prst="rect">
            <a:avLst/>
          </a:prstGeom>
        </p:spPr>
        <p:txBody>
          <a:bodyPr>
            <a:no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GB" sz="4800" dirty="0" smtClean="0">
                <a:latin typeface="Arial" charset="0"/>
                <a:cs typeface="+mj-cs"/>
              </a:rPr>
              <a:t>.. the town &amp; atmosphere</a:t>
            </a:r>
            <a:endParaRPr lang="en-GB" sz="4800" dirty="0">
              <a:latin typeface="Arial" charset="0"/>
              <a:cs typeface="+mj-cs"/>
            </a:endParaRPr>
          </a:p>
        </p:txBody>
      </p:sp>
      <p:pic>
        <p:nvPicPr>
          <p:cNvPr id="4" name="Picture 3"/>
          <p:cNvPicPr>
            <a:picLocks noChangeAspect="1"/>
          </p:cNvPicPr>
          <p:nvPr/>
        </p:nvPicPr>
        <p:blipFill rotWithShape="1">
          <a:blip r:embed="rId3"/>
          <a:srcRect t="10886"/>
          <a:stretch/>
        </p:blipFill>
        <p:spPr>
          <a:xfrm>
            <a:off x="-204787" y="2171700"/>
            <a:ext cx="13208000" cy="7841930"/>
          </a:xfrm>
          <a:prstGeom prst="rect">
            <a:avLst/>
          </a:prstGeom>
        </p:spPr>
      </p:pic>
    </p:spTree>
    <p:extLst>
      <p:ext uri="{BB962C8B-B14F-4D97-AF65-F5344CB8AC3E}">
        <p14:creationId xmlns:p14="http://schemas.microsoft.com/office/powerpoint/2010/main" val="18172818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597900" y="0"/>
            <a:ext cx="4405313" cy="1508687"/>
          </a:xfrm>
          <a:prstGeom prst="rect">
            <a:avLst/>
          </a:prstGeom>
        </p:spPr>
        <p:txBody>
          <a:bodyPr>
            <a:no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GB" sz="4800" dirty="0" smtClean="0">
                <a:latin typeface="Arial" charset="0"/>
                <a:cs typeface="+mj-cs"/>
              </a:rPr>
              <a:t>.. the learning environment</a:t>
            </a:r>
            <a:endParaRPr lang="en-GB" sz="4800" dirty="0">
              <a:latin typeface="Arial" charset="0"/>
              <a:cs typeface="+mj-cs"/>
            </a:endParaRPr>
          </a:p>
        </p:txBody>
      </p:sp>
      <p:pic>
        <p:nvPicPr>
          <p:cNvPr id="4" name="Picture 3"/>
          <p:cNvPicPr>
            <a:picLocks noChangeAspect="1"/>
          </p:cNvPicPr>
          <p:nvPr/>
        </p:nvPicPr>
        <p:blipFill rotWithShape="1">
          <a:blip r:embed="rId2"/>
          <a:srcRect t="9627"/>
          <a:stretch/>
        </p:blipFill>
        <p:spPr>
          <a:xfrm>
            <a:off x="-148280" y="2222500"/>
            <a:ext cx="13267380" cy="7988492"/>
          </a:xfrm>
          <a:prstGeom prst="rect">
            <a:avLst/>
          </a:prstGeom>
        </p:spPr>
      </p:pic>
    </p:spTree>
    <p:extLst>
      <p:ext uri="{BB962C8B-B14F-4D97-AF65-F5344CB8AC3E}">
        <p14:creationId xmlns:p14="http://schemas.microsoft.com/office/powerpoint/2010/main" val="387734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869668" y="2112380"/>
            <a:ext cx="7987113" cy="6575634"/>
          </a:xfrm>
        </p:spPr>
        <p:txBody>
          <a:bodyPr>
            <a:normAutofit/>
          </a:bodyPr>
          <a:lstStyle/>
          <a:p>
            <a:pPr eaLnBrk="1" hangingPunct="1">
              <a:defRPr/>
            </a:pPr>
            <a:r>
              <a:rPr lang="en-US" sz="4000" dirty="0">
                <a:latin typeface="Arial" charset="0"/>
                <a:cs typeface="+mn-cs"/>
              </a:rPr>
              <a:t>Computers</a:t>
            </a:r>
          </a:p>
          <a:p>
            <a:pPr lvl="1" eaLnBrk="1" hangingPunct="1">
              <a:defRPr/>
            </a:pPr>
            <a:r>
              <a:rPr lang="en-US" sz="3400" dirty="0">
                <a:latin typeface="Arial" charset="0"/>
              </a:rPr>
              <a:t>2 workstation rooms JUST for CS students, one for </a:t>
            </a:r>
            <a:r>
              <a:rPr lang="en-US" sz="3400" dirty="0" err="1">
                <a:latin typeface="Arial" charset="0"/>
              </a:rPr>
              <a:t>linux</a:t>
            </a:r>
            <a:r>
              <a:rPr lang="en-US" sz="3400" dirty="0">
                <a:latin typeface="Arial" charset="0"/>
              </a:rPr>
              <a:t>, one for Macs</a:t>
            </a:r>
          </a:p>
          <a:p>
            <a:pPr lvl="1" eaLnBrk="1" hangingPunct="1">
              <a:defRPr/>
            </a:pPr>
            <a:r>
              <a:rPr lang="en-GB" sz="3400" dirty="0">
                <a:latin typeface="Arial" charset="0"/>
              </a:rPr>
              <a:t>DSL - Small computer systems and networking equipment</a:t>
            </a:r>
            <a:endParaRPr lang="en-US" sz="3400" dirty="0">
              <a:latin typeface="Arial" charset="0"/>
            </a:endParaRPr>
          </a:p>
          <a:p>
            <a:pPr eaLnBrk="1" hangingPunct="1">
              <a:defRPr/>
            </a:pPr>
            <a:r>
              <a:rPr lang="en-US" sz="4000" dirty="0">
                <a:latin typeface="Arial" charset="0"/>
                <a:cs typeface="+mn-cs"/>
              </a:rPr>
              <a:t>R</a:t>
            </a:r>
            <a:r>
              <a:rPr lang="en-US" sz="4000" dirty="0" smtClean="0">
                <a:latin typeface="Arial" charset="0"/>
                <a:cs typeface="+mn-cs"/>
              </a:rPr>
              <a:t>obotics </a:t>
            </a:r>
            <a:r>
              <a:rPr lang="en-US" sz="4000" dirty="0">
                <a:latin typeface="Arial" charset="0"/>
                <a:cs typeface="+mn-cs"/>
              </a:rPr>
              <a:t>laboratories</a:t>
            </a:r>
          </a:p>
          <a:p>
            <a:pPr lvl="1" eaLnBrk="1" hangingPunct="1">
              <a:defRPr/>
            </a:pPr>
            <a:r>
              <a:rPr lang="en-US" sz="3400" dirty="0">
                <a:latin typeface="Arial" charset="0"/>
              </a:rPr>
              <a:t>Assembly robots</a:t>
            </a:r>
          </a:p>
          <a:p>
            <a:pPr lvl="1" eaLnBrk="1" hangingPunct="1">
              <a:defRPr/>
            </a:pPr>
            <a:r>
              <a:rPr lang="en-US" sz="3400" dirty="0">
                <a:latin typeface="Arial" charset="0"/>
              </a:rPr>
              <a:t>Mobile robots</a:t>
            </a:r>
          </a:p>
          <a:p>
            <a:pPr lvl="1" eaLnBrk="1" hangingPunct="1">
              <a:defRPr/>
            </a:pPr>
            <a:r>
              <a:rPr lang="en-US" sz="3400" dirty="0" err="1">
                <a:latin typeface="Arial" charset="0"/>
              </a:rPr>
              <a:t>Aerobots</a:t>
            </a:r>
            <a:endParaRPr lang="en-US" sz="3400" dirty="0">
              <a:latin typeface="Arial" charset="0"/>
            </a:endParaRPr>
          </a:p>
          <a:p>
            <a:pPr lvl="1" eaLnBrk="1" hangingPunct="1">
              <a:defRPr/>
            </a:pPr>
            <a:r>
              <a:rPr lang="en-US" sz="3400" dirty="0">
                <a:latin typeface="Arial" charset="0"/>
              </a:rPr>
              <a:t>VICON vision </a:t>
            </a:r>
            <a:r>
              <a:rPr lang="en-US" sz="3400" dirty="0" smtClean="0">
                <a:latin typeface="Arial" charset="0"/>
              </a:rPr>
              <a:t>system</a:t>
            </a:r>
            <a:endParaRPr lang="en-US" sz="3400" dirty="0">
              <a:latin typeface="Arial" charset="0"/>
            </a:endParaRPr>
          </a:p>
        </p:txBody>
      </p:sp>
      <p:pic>
        <p:nvPicPr>
          <p:cNvPr id="19459" name="Picture 5" descr="SUC50100.JP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7935190" y="4468608"/>
            <a:ext cx="3071968" cy="230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SUC50102.JPG"/>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9752074" y="2112380"/>
            <a:ext cx="3098263" cy="2356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l="-1509"/>
          <a:stretch>
            <a:fillRect/>
          </a:stretch>
        </p:blipFill>
        <p:spPr bwMode="auto">
          <a:xfrm>
            <a:off x="9471174" y="6312614"/>
            <a:ext cx="3352392" cy="2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9142884" y="0"/>
            <a:ext cx="3860329" cy="15086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GB" sz="4800" dirty="0" smtClean="0">
                <a:latin typeface="Arial" charset="0"/>
                <a:cs typeface="+mj-cs"/>
              </a:rPr>
              <a:t>.. the equipment</a:t>
            </a:r>
            <a:endParaRPr lang="en-GB" sz="4800" dirty="0">
              <a:latin typeface="Arial" charset="0"/>
              <a:cs typeface="+mj-cs"/>
            </a:endParaRPr>
          </a:p>
        </p:txBody>
      </p:sp>
    </p:spTree>
    <p:custDataLst>
      <p:tags r:id="rId1"/>
    </p:custDataLst>
    <p:extLst>
      <p:ext uri="{BB962C8B-B14F-4D97-AF65-F5344CB8AC3E}">
        <p14:creationId xmlns:p14="http://schemas.microsoft.com/office/powerpoint/2010/main" val="85889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13" descr="224-CompSci-74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6460" y="3239272"/>
            <a:ext cx="3686501" cy="245726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2497" y="6927282"/>
            <a:ext cx="13003213" cy="819839"/>
          </a:xfrm>
          <a:prstGeom prst="rect">
            <a:avLst/>
          </a:prstGeom>
        </p:spPr>
        <p:txBody>
          <a:bodyPr lIns="130055" tIns="65028" rIns="130055" bIns="65028"/>
          <a:lstStyle/>
          <a:p>
            <a:pPr algn="ctr">
              <a:defRPr/>
            </a:pPr>
            <a:r>
              <a:rPr lang="en-GB" sz="4400" dirty="0">
                <a:ln>
                  <a:solidFill>
                    <a:srgbClr val="FFFFFF"/>
                  </a:solidFill>
                </a:ln>
                <a:solidFill>
                  <a:srgbClr val="4D266F"/>
                </a:solidFill>
                <a:latin typeface="Arial" charset="0"/>
                <a:ea typeface="+mj-ea"/>
                <a:cs typeface="+mj-cs"/>
              </a:rPr>
              <a:t>Help you make a decision about </a:t>
            </a:r>
            <a:r>
              <a:rPr lang="en-GB" sz="4400" dirty="0" err="1">
                <a:ln>
                  <a:solidFill>
                    <a:srgbClr val="FFFFFF"/>
                  </a:solidFill>
                </a:ln>
                <a:solidFill>
                  <a:srgbClr val="4D266F"/>
                </a:solidFill>
                <a:latin typeface="Arial" charset="0"/>
                <a:ea typeface="+mj-ea"/>
                <a:cs typeface="+mj-cs"/>
              </a:rPr>
              <a:t>Aber</a:t>
            </a:r>
            <a:r>
              <a:rPr lang="en-GB" sz="4400" dirty="0">
                <a:ln>
                  <a:solidFill>
                    <a:srgbClr val="FFFFFF"/>
                  </a:solidFill>
                </a:ln>
                <a:solidFill>
                  <a:srgbClr val="4D266F"/>
                </a:solidFill>
                <a:latin typeface="Arial" charset="0"/>
                <a:ea typeface="+mj-ea"/>
                <a:cs typeface="+mj-cs"/>
              </a:rPr>
              <a:t> </a:t>
            </a:r>
            <a:r>
              <a:rPr lang="en-GB" sz="4400" dirty="0" smtClean="0">
                <a:ln>
                  <a:solidFill>
                    <a:srgbClr val="FFFFFF"/>
                  </a:solidFill>
                </a:ln>
                <a:solidFill>
                  <a:srgbClr val="4D266F"/>
                </a:solidFill>
                <a:latin typeface="Arial" charset="0"/>
                <a:ea typeface="+mj-ea"/>
                <a:cs typeface="+mj-cs"/>
              </a:rPr>
              <a:t>and </a:t>
            </a:r>
            <a:br>
              <a:rPr lang="en-GB" sz="4400" dirty="0" smtClean="0">
                <a:ln>
                  <a:solidFill>
                    <a:srgbClr val="FFFFFF"/>
                  </a:solidFill>
                </a:ln>
                <a:solidFill>
                  <a:srgbClr val="4D266F"/>
                </a:solidFill>
                <a:latin typeface="Arial" charset="0"/>
                <a:ea typeface="+mj-ea"/>
                <a:cs typeface="+mj-cs"/>
              </a:rPr>
            </a:br>
            <a:r>
              <a:rPr lang="en-GB" sz="4400" dirty="0" smtClean="0">
                <a:ln>
                  <a:solidFill>
                    <a:srgbClr val="FFFFFF"/>
                  </a:solidFill>
                </a:ln>
                <a:solidFill>
                  <a:srgbClr val="4D266F"/>
                </a:solidFill>
                <a:latin typeface="Arial" charset="0"/>
                <a:ea typeface="+mj-ea"/>
                <a:cs typeface="+mj-cs"/>
              </a:rPr>
              <a:t>(</a:t>
            </a:r>
            <a:r>
              <a:rPr lang="en-GB" sz="4400" dirty="0">
                <a:ln>
                  <a:solidFill>
                    <a:srgbClr val="FFFFFF"/>
                  </a:solidFill>
                </a:ln>
                <a:solidFill>
                  <a:srgbClr val="4D266F"/>
                </a:solidFill>
                <a:latin typeface="Arial" charset="0"/>
                <a:ea typeface="+mj-ea"/>
                <a:cs typeface="+mj-cs"/>
              </a:rPr>
              <a:t>to some extent) us make a decision about you</a:t>
            </a:r>
          </a:p>
        </p:txBody>
      </p:sp>
      <p:pic>
        <p:nvPicPr>
          <p:cNvPr id="8199" name="Picture 9" descr="http://www.fotosearch.com/bthumb/CSK/CSK435/ks11322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3091" y="3311545"/>
            <a:ext cx="3582657" cy="238498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2497" y="2112380"/>
            <a:ext cx="5829300" cy="1142597"/>
          </a:xfrm>
          <a:prstGeom prst="rect">
            <a:avLst/>
          </a:prstGeom>
        </p:spPr>
        <p:txBody>
          <a:bodyPr>
            <a:norm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defRPr/>
            </a:pPr>
            <a:r>
              <a:rPr lang="en-US" sz="4800" dirty="0" smtClean="0">
                <a:ln>
                  <a:solidFill>
                    <a:srgbClr val="FFFFFF"/>
                  </a:solidFill>
                </a:ln>
                <a:latin typeface="Arial" charset="0"/>
                <a:cs typeface="+mj-cs"/>
              </a:rPr>
              <a:t>What will I study?</a:t>
            </a:r>
            <a:endParaRPr lang="en-US" sz="4800" dirty="0">
              <a:ln>
                <a:solidFill>
                  <a:srgbClr val="FFFFFF"/>
                </a:solidFill>
              </a:ln>
              <a:solidFill>
                <a:srgbClr val="FFFFFF"/>
              </a:solidFill>
              <a:latin typeface="Arial" charset="0"/>
              <a:cs typeface="+mj-cs"/>
            </a:endParaRPr>
          </a:p>
        </p:txBody>
      </p:sp>
      <p:sp>
        <p:nvSpPr>
          <p:cNvPr id="13" name="Title 1"/>
          <p:cNvSpPr txBox="1">
            <a:spLocks/>
          </p:cNvSpPr>
          <p:nvPr/>
        </p:nvSpPr>
        <p:spPr>
          <a:xfrm>
            <a:off x="6911297" y="2199119"/>
            <a:ext cx="5829300" cy="1142597"/>
          </a:xfrm>
          <a:prstGeom prst="rect">
            <a:avLst/>
          </a:prstGeom>
        </p:spPr>
        <p:txBody>
          <a:bodyPr>
            <a:norm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defRPr/>
            </a:pPr>
            <a:r>
              <a:rPr lang="en-US" sz="4800" dirty="0" smtClean="0">
                <a:ln>
                  <a:solidFill>
                    <a:srgbClr val="FFFFFF"/>
                  </a:solidFill>
                </a:ln>
                <a:latin typeface="Arial" charset="0"/>
                <a:cs typeface="+mj-cs"/>
              </a:rPr>
              <a:t>What will I do then?</a:t>
            </a:r>
            <a:endParaRPr lang="en-US" sz="4800" dirty="0">
              <a:ln>
                <a:solidFill>
                  <a:srgbClr val="FFFFFF"/>
                </a:solidFill>
              </a:ln>
              <a:solidFill>
                <a:srgbClr val="FFFFFF"/>
              </a:solidFill>
              <a:latin typeface="Arial" charset="0"/>
              <a:cs typeface="+mj-cs"/>
            </a:endParaRPr>
          </a:p>
        </p:txBody>
      </p:sp>
      <p:sp>
        <p:nvSpPr>
          <p:cNvPr id="14" name="Rectangle 2"/>
          <p:cNvSpPr txBox="1">
            <a:spLocks noChangeArrowheads="1"/>
          </p:cNvSpPr>
          <p:nvPr/>
        </p:nvSpPr>
        <p:spPr>
          <a:xfrm>
            <a:off x="9142884" y="0"/>
            <a:ext cx="3860329" cy="1508687"/>
          </a:xfrm>
          <a:prstGeom prst="rect">
            <a:avLst/>
          </a:prstGeom>
        </p:spPr>
        <p:txBody>
          <a:bodyPr>
            <a:noAutofit/>
          </a:bodyPr>
          <a:lstStyle>
            <a:lvl1pPr algn="ctr" defTabSz="457200" rtl="0" eaLnBrk="1" latinLnBrk="0" hangingPunct="1">
              <a:spcBef>
                <a:spcPct val="0"/>
              </a:spcBef>
              <a:buNone/>
              <a:defRPr sz="5400" kern="1200">
                <a:solidFill>
                  <a:srgbClr val="4D266F"/>
                </a:solidFill>
                <a:latin typeface="Lucida Bright"/>
                <a:ea typeface="+mj-ea"/>
                <a:cs typeface="Lucida Bright"/>
              </a:defRPr>
            </a:lvl1pPr>
          </a:lstStyle>
          <a:p>
            <a:pPr algn="l">
              <a:defRPr/>
            </a:pPr>
            <a:r>
              <a:rPr lang="en-GB" sz="4800" dirty="0" smtClean="0">
                <a:latin typeface="Arial" charset="0"/>
                <a:cs typeface="+mj-cs"/>
              </a:rPr>
              <a:t>.. the course</a:t>
            </a:r>
            <a:endParaRPr lang="en-GB" sz="4800" dirty="0">
              <a:latin typeface="Arial" charset="0"/>
              <a:cs typeface="+mj-cs"/>
            </a:endParaRPr>
          </a:p>
        </p:txBody>
      </p:sp>
    </p:spTree>
    <p:custDataLst>
      <p:tags r:id="rId1"/>
    </p:custDataLst>
    <p:extLst>
      <p:ext uri="{BB962C8B-B14F-4D97-AF65-F5344CB8AC3E}">
        <p14:creationId xmlns:p14="http://schemas.microsoft.com/office/powerpoint/2010/main" val="1644925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Visiting Da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Visiting Day template.potx</Template>
  <TotalTime>958</TotalTime>
  <Words>1086</Words>
  <Application>Microsoft Office PowerPoint</Application>
  <PresentationFormat>Custom</PresentationFormat>
  <Paragraphs>214</Paragraphs>
  <Slides>23</Slides>
  <Notes>4</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ＭＳ Ｐゴシック</vt:lpstr>
      <vt:lpstr>Arial</vt:lpstr>
      <vt:lpstr>Calibri</vt:lpstr>
      <vt:lpstr>Georgia</vt:lpstr>
      <vt:lpstr>Lucida Bright</vt:lpstr>
      <vt:lpstr>Wingdings</vt:lpstr>
      <vt:lpstr>Visiting Day template</vt:lpstr>
      <vt:lpstr>1_Custom Design</vt:lpstr>
      <vt:lpstr>2_Custom Design</vt:lpstr>
      <vt:lpstr>1st slide</vt:lpstr>
      <vt:lpstr>Custom Design</vt:lpstr>
      <vt:lpstr>PowerPoint Presentation</vt:lpstr>
      <vt:lpstr>PowerPoint Presentation</vt:lpstr>
      <vt:lpstr>Plan for  the day</vt:lpstr>
      <vt:lpstr>Plan for  the day</vt:lpstr>
      <vt:lpstr>Checking out your Uni choices</vt:lpstr>
      <vt:lpstr>PowerPoint Presentation</vt:lpstr>
      <vt:lpstr>PowerPoint Presentation</vt:lpstr>
      <vt:lpstr>PowerPoint Presentation</vt:lpstr>
      <vt:lpstr>PowerPoint Presentation</vt:lpstr>
      <vt:lpstr>PowerPoint Presentation</vt:lpstr>
      <vt:lpstr>Aim of our courses</vt:lpstr>
      <vt:lpstr>Undergraduate Courses</vt:lpstr>
      <vt:lpstr>Features of all our degrees</vt:lpstr>
      <vt:lpstr>Common First Year but YOU are all different…</vt:lpstr>
      <vt:lpstr>PowerPoint Presentation</vt:lpstr>
      <vt:lpstr>Different schemes and experience</vt:lpstr>
      <vt:lpstr>Moving into the Second Year You may arrive on one degree scheme  and wish to change to another.    That is fine if you have the prerequisites Many students change scheme more than once.  </vt:lpstr>
      <vt:lpstr>Some of the Modules - Year 2</vt:lpstr>
      <vt:lpstr>Between years 2 and 3  Year in Industry (optional)</vt:lpstr>
      <vt:lpstr>Some of the Modules - Year ‘3’</vt:lpstr>
      <vt:lpstr>Modules (with MSc)      Year ‘4’ (MEng)</vt:lpstr>
      <vt:lpstr>Support and tutoring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ltt</cp:lastModifiedBy>
  <cp:revision>72</cp:revision>
  <dcterms:created xsi:type="dcterms:W3CDTF">2015-01-29T14:35:51Z</dcterms:created>
  <dcterms:modified xsi:type="dcterms:W3CDTF">2015-06-30T14:16:03Z</dcterms:modified>
</cp:coreProperties>
</file>