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9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0" r:id="rId26"/>
    <p:sldId id="283" r:id="rId27"/>
    <p:sldId id="285" r:id="rId28"/>
    <p:sldId id="287" r:id="rId29"/>
    <p:sldId id="288" r:id="rId30"/>
    <p:sldId id="290" r:id="rId31"/>
    <p:sldId id="291" r:id="rId32"/>
    <p:sldId id="294" r:id="rId33"/>
    <p:sldId id="300" r:id="rId34"/>
    <p:sldId id="297" r:id="rId35"/>
    <p:sldId id="301" r:id="rId36"/>
    <p:sldId id="272" r:id="rId37"/>
    <p:sldId id="299" r:id="rId38"/>
    <p:sldId id="277" r:id="rId39"/>
    <p:sldId id="284" r:id="rId40"/>
    <p:sldId id="286" r:id="rId41"/>
    <p:sldId id="292" r:id="rId42"/>
    <p:sldId id="281" r:id="rId43"/>
    <p:sldId id="293" r:id="rId44"/>
    <p:sldId id="298" r:id="rId45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30" autoAdjust="0"/>
  </p:normalViewPr>
  <p:slideViewPr>
    <p:cSldViewPr>
      <p:cViewPr varScale="1">
        <p:scale>
          <a:sx n="85" d="100"/>
          <a:sy n="85" d="100"/>
        </p:scale>
        <p:origin x="75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AC27-CDE3-1F4B-8554-E71146B5F043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2DE03-04ED-E040-8F8D-B1F35D9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720FF9E8-772D-4BAB-A1CD-BFF013AC9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474D63A-2BA1-4D23-BB5B-7472DB7E657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43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732DF94-5B20-4CAF-B50B-DDA40CEB861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try to get everyone up to the same or similar level for the second year, so this depends on the individual as to which modules they will need to take.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E.g. Maths module if you’ve got A-level Math,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a module on Computational Thinking if you haven’t done programming before</a:t>
            </a:r>
            <a:endParaRPr lang="en-GB" sz="2000" dirty="0" smtClean="0">
              <a:latin typeface="Arial" charset="0"/>
              <a:ea typeface="SimSun" charset="-122"/>
            </a:endParaRPr>
          </a:p>
        </p:txBody>
      </p:sp>
      <p:sp>
        <p:nvSpPr>
          <p:cNvPr id="54276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D04E7E0-A84B-48E9-80F1-558D9B431D83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10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03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C3F381C-556B-47CC-A6EF-5E6E7389BCE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We try to get everyone up to the same or similar level for the second year, so this depends on the individual as to which modules they will need to take.</a:t>
            </a:r>
          </a:p>
          <a:p>
            <a:pPr eaLnBrk="1">
              <a:spcBef>
                <a:spcPct val="0"/>
              </a:spcBef>
            </a:pPr>
            <a:endParaRPr lang="en-GB" sz="18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E.g. Maths module if you’ve got A-level Math,</a:t>
            </a:r>
            <a:r>
              <a:rPr lang="en-GB" sz="1800" baseline="0" dirty="0" smtClean="0">
                <a:latin typeface="Arial" charset="0"/>
                <a:ea typeface="SimSun" charset="-122"/>
              </a:rPr>
              <a:t> a module on Computational Thinking if you haven’t done programming before</a:t>
            </a:r>
            <a:endParaRPr lang="en-GB" sz="1800" dirty="0" smtClean="0">
              <a:latin typeface="Arial" charset="0"/>
              <a:ea typeface="SimSun" charset="-122"/>
            </a:endParaRPr>
          </a:p>
        </p:txBody>
      </p:sp>
      <p:sp>
        <p:nvSpPr>
          <p:cNvPr id="5530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24BBA33-8B75-41B7-83B1-14CBECA09569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11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95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33A4011-C177-4CB2-9B27-9674F4ACCF66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Big difference here is no Problems and Solutions module and a focus on some foundational Business modules.</a:t>
            </a:r>
          </a:p>
        </p:txBody>
      </p:sp>
      <p:sp>
        <p:nvSpPr>
          <p:cNvPr id="5632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382831A-F54B-428B-AA1A-34E91C1B3D5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12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37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F1B85D1-6ABA-4B3E-934B-3BE5C75181A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Different people are responsible for different tasks, e.g.: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Group leader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QA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2 or 3 programmers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Someone responsible for documentation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Obviously smaller-scale than industry but gives experience as to what it’s like in group situations.</a:t>
            </a:r>
          </a:p>
        </p:txBody>
      </p:sp>
      <p:sp>
        <p:nvSpPr>
          <p:cNvPr id="5734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5488681A-C9BA-4F57-8DF5-845BEE9C3C79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13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42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B3037BF-A5D3-44BE-9213-6E4117D16B5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935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CA16852-3133-4F6C-8597-C1678A1C373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Our IY co-ordinator says that he hasn’t been able to place anyone that he thought deserved a place (i.e. put the effort in!), so if you’re a good student then you should probably get a paid placement.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Our students are worth their money, most companies know that (there are plenty of paid jobs out there)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Average pay around £17k, placements all over the place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This is Helen at CERN</a:t>
            </a:r>
          </a:p>
        </p:txBody>
      </p:sp>
      <p:sp>
        <p:nvSpPr>
          <p:cNvPr id="6042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734C675-AD10-4BD5-A44D-8B2F86F55F0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15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49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FE30047-87D9-4BCB-8AFF-90214E3BE2E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You do everything, from beginning to end, but with supervision. It can be self-proposed.</a:t>
            </a:r>
          </a:p>
        </p:txBody>
      </p:sp>
      <p:sp>
        <p:nvSpPr>
          <p:cNvPr id="6144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E013A2E5-E770-4FD4-9033-D2B5D8ED6D65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88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26169C8-242B-4AD3-9A04-26EE88DE16B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46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C37C91D-74C9-400A-9131-636E6FDFEB1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471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9F9F632-0D44-42AA-A0FE-BC011D2D84A9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77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8C778CC-57B9-4C2C-9504-30735F88D09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6A8D746B-2532-4A39-91F0-D7CA792B5CD7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60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Here is a view of the town of Aberystwyth from the sea,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with the original university building of 1872 in the front,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and the more recent campus at the back.</a:t>
            </a:r>
          </a:p>
        </p:txBody>
      </p:sp>
    </p:spTree>
    <p:extLst>
      <p:ext uri="{BB962C8B-B14F-4D97-AF65-F5344CB8AC3E}">
        <p14:creationId xmlns:p14="http://schemas.microsoft.com/office/powerpoint/2010/main" val="30763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DF1E474-0855-4D7C-A9A3-95C427C24A1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55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1BC4077-A182-4890-A9C5-04AEBEF610D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621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D31EC004-6748-4C84-8E8D-E8EDE196190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Entry requirements are higher for this scheme as this requires very good students. (</a:t>
            </a:r>
            <a:r>
              <a:rPr lang="en-GB" smtClean="0">
                <a:latin typeface="Arial" charset="0"/>
                <a:ea typeface="ＭＳ Ｐゴシック" charset="-128"/>
              </a:rPr>
              <a:t>340 points with B in any A level</a:t>
            </a:r>
            <a:r>
              <a:rPr lang="x-none" smtClean="0">
                <a:latin typeface="Arial" charset="0"/>
                <a:ea typeface="Lucida Sans" charset="0"/>
                <a:cs typeface="Lucida Sans" charset="0"/>
              </a:rPr>
              <a:t>﻿</a:t>
            </a:r>
            <a:r>
              <a:rPr lang="en-GB" smtClean="0">
                <a:latin typeface="Arial" charset="0"/>
                <a:ea typeface="ＭＳ Ｐゴシック" charset="-128"/>
              </a:rPr>
              <a:t>)</a:t>
            </a:r>
          </a:p>
        </p:txBody>
      </p:sp>
      <p:sp>
        <p:nvSpPr>
          <p:cNvPr id="6758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C16C65D7-4718-44B1-B6E0-2B1DA1E11987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22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253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428D594-C9F7-4E98-B688-C9EF7391100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88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CDAC2C6-633D-4FED-A6AB-FDB5EECB397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70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6B38769-859F-45AB-96E0-6CF7BC8149D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SimSun" charset="-122"/>
              </a:rPr>
              <a:t>Rather than emphasising programming, this concentrates on analysing business requirements and translating them into systems</a:t>
            </a:r>
          </a:p>
          <a:p>
            <a:pPr eaLnBrk="1">
              <a:spcBef>
                <a:spcPct val="0"/>
              </a:spcBef>
            </a:pPr>
            <a:endParaRPr lang="en-GB" smtClean="0">
              <a:solidFill>
                <a:srgbClr val="FFFFFF"/>
              </a:solidFill>
              <a:latin typeface="Arial" charset="0"/>
              <a:ea typeface="SimSun" charset="-122"/>
            </a:endParaRPr>
          </a:p>
        </p:txBody>
      </p:sp>
      <p:sp>
        <p:nvSpPr>
          <p:cNvPr id="7168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DF4A40D-2CCA-44C6-B782-48792F6D5FA0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25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313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1530C11-2DB9-43A9-B0AB-70F180B3D79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52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F6C0412-70FB-4EEE-A7B0-403B4631021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5600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DAB5B72-4A95-4426-8AD4-144FF8E516D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1593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DED86DA-D12F-449A-9073-D6C95716DB81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A252D9C2-D0AE-418D-8C3C-35A775020A21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411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D31D47-6B15-46E1-9A2C-834A988D03B8}" type="slidenum">
              <a:rPr lang="en-GB" sz="1400">
                <a:solidFill>
                  <a:srgbClr val="000000"/>
                </a:solidFill>
                <a:latin typeface="Times New Roman" pitchFamily="127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27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en-GB" sz="1400">
              <a:solidFill>
                <a:srgbClr val="000000"/>
              </a:solidFill>
              <a:latin typeface="Times New Roman" pitchFamily="127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18613A8-D496-47CC-99A7-2F644862983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CS252 Interactive web programming: HTML5, JavaScript</a:t>
            </a:r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1146E7C-9450-4A08-AC11-1C8A984FCD3F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33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906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Title page</a:t>
            </a:r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81AFC-20C7-374D-813F-34B6D00FDA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1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375DBB5-D43A-443C-B251-13A641A91C6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551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D357601-4800-4391-B248-F60D79397C0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ea typeface="SimSun" charset="-122"/>
            </a:endParaRPr>
          </a:p>
        </p:txBody>
      </p:sp>
      <p:sp>
        <p:nvSpPr>
          <p:cNvPr id="7782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CAE629A-A93D-4426-B92C-E0E4A3B625E8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544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83EBDA5-E928-43FB-81B2-9379A24A38F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ea typeface="SimSun" charset="-122"/>
            </a:endParaRPr>
          </a:p>
        </p:txBody>
      </p:sp>
      <p:sp>
        <p:nvSpPr>
          <p:cNvPr id="78852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5C3EA62-91F7-4713-BFAC-470CCDDD12B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37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48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A62952C-617E-4872-84B4-C338E89DD48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62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534041E-1ADB-4659-AEBF-7C04618E642A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863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43B83E6-0CA9-463F-9BF2-23A76F51A8BE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40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651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6422B9C-2431-4F22-BF7B-31326FCA273B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41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smtClean="0">
                <a:latin typeface="Arial" charset="0"/>
                <a:ea typeface="SimSun" charset="-122"/>
              </a:rPr>
              <a:t>Not many places get high marks for both teaching and research</a:t>
            </a:r>
          </a:p>
        </p:txBody>
      </p:sp>
      <p:sp>
        <p:nvSpPr>
          <p:cNvPr id="8192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7634D120-CD49-4952-B248-3EC31D1ECD6E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41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65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B7B2375-2BEC-40B4-9DAD-57656A1B8D6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E32A86A2-384D-46E5-AA43-6BBDAC76FB54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4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813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are a medium-sized computing department in UK terms.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Size of first year: </a:t>
            </a:r>
            <a:r>
              <a:rPr lang="en-GB" sz="2000" dirty="0" err="1" smtClean="0">
                <a:latin typeface="Arial" charset="0"/>
                <a:ea typeface="SimSun" charset="-122"/>
              </a:rPr>
              <a:t>approx</a:t>
            </a:r>
            <a:r>
              <a:rPr lang="en-GB" sz="2000" dirty="0" smtClean="0">
                <a:latin typeface="Arial" charset="0"/>
                <a:ea typeface="SimSun" charset="-122"/>
              </a:rPr>
              <a:t> 240 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Depends on the course/degree scheme as to what class sizes will be like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02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D1CECA6-98A3-4E7D-80D6-9216B99AB12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5F824E0C-16FD-48D3-98E1-480A7577DF6D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5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915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This slide contains our stated aims for our undergraduate courses.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As I said, we have an emphasis on software engineering,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and on producing graduates that will be employable immediately,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but adaptable as the computing industry continues to undergo rapid change.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 balance between ideas (theory) and training (practice)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We try to impart a broad knowledge that will last. Some principles are long-lasting in CS, others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171982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C3F8DE7-B420-4263-BCA0-6CEE1D7C58E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Not many places get high marks for both teaching and research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DLHE (Destination of Leavers from Higher Education) survey: asks leavers from HE what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they are doing 6 months after graduation. Highest in </a:t>
            </a:r>
            <a:r>
              <a:rPr lang="en-GB" sz="2000" baseline="0" dirty="0" err="1" smtClean="0">
                <a:latin typeface="Arial" charset="0"/>
                <a:ea typeface="SimSun" charset="-122"/>
              </a:rPr>
              <a:t>Aber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for graduate employment.</a:t>
            </a:r>
          </a:p>
          <a:p>
            <a:pPr eaLnBrk="1">
              <a:spcBef>
                <a:spcPct val="0"/>
              </a:spcBef>
            </a:pPr>
            <a:r>
              <a:rPr lang="en-GB" sz="2000" baseline="0" dirty="0" smtClean="0">
                <a:latin typeface="Arial" charset="0"/>
                <a:ea typeface="SimSun" charset="-122"/>
              </a:rPr>
              <a:t>REF: Research intensity: average quality of publications * percentage of eligible staff who submit</a:t>
            </a:r>
          </a:p>
          <a:p>
            <a:pPr eaLnBrk="1">
              <a:spcBef>
                <a:spcPct val="0"/>
              </a:spcBef>
            </a:pPr>
            <a:endParaRPr lang="en-GB" sz="2000" baseline="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B7EBC05-4E23-4C40-9A6E-FF4A0C27281F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5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FD0A1FA-D410-4CB7-B555-78179D44666C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E7A0A7E-2F77-48D3-B371-89F98B6224A5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7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0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have undergraduate degrees with a range of titles.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However, they all have some emphasis on our main strengths - software engineering and artificial intelligence.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Many of our staff have previously worked in industry, and so we emphasize the skills that are needed to be able to engineer software rather than just program.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That is why all of our degrees contain at least the option of the student spending a year working in the computer industry during their degree, so that they gain experience of real software projects.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Perhaps warn about CGVG degree scheme – it’s not about playing games, level design, </a:t>
            </a:r>
            <a:r>
              <a:rPr lang="en-GB" sz="2000" dirty="0" err="1" smtClean="0">
                <a:latin typeface="Arial" charset="0"/>
                <a:ea typeface="SimSun" charset="-122"/>
              </a:rPr>
              <a:t>etc</a:t>
            </a:r>
            <a:r>
              <a:rPr lang="en-GB" sz="2000" dirty="0" smtClean="0">
                <a:latin typeface="Arial" charset="0"/>
                <a:ea typeface="SimSun" charset="-122"/>
              </a:rPr>
              <a:t>!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Also MScs in related areas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17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E7E42E4-4BDE-4868-AD57-60F546FB50E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65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Year in industry is mandatory for Engineering schemes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BD0B10A-2C25-4D56-9467-67868258171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0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2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3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6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9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50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3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7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3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4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9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2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2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9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6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4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147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13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2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92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7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88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87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63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36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16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4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134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3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9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92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34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78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097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947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9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303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303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3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9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7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8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hrogers.co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.ac.uk/en/modules" TargetMode="External"/><Relationship Id="rId2" Type="http://schemas.openxmlformats.org/officeDocument/2006/relationships/hyperlink" Target="http://courses.aber.ac.uk/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aber.ac.uk/en/cs/fun-project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aber.ac.uk/clg11/iwp/wordwar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://users.aber.ac.uk/nam14/iwp/game/game.html" TargetMode="External"/><Relationship Id="rId4" Type="http://schemas.openxmlformats.org/officeDocument/2006/relationships/hyperlink" Target="http://users.aber.ac.uk/gij2/iwp/index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aber.ac.uk/en/scholarships-bursarie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ttagelab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mansachs.com/index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592638" cy="3030538"/>
          </a:xfrm>
          <a:prstGeom prst="rect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5064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662113"/>
            <a:ext cx="40782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231900"/>
            <a:ext cx="2328863" cy="2725738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1" y="3213099"/>
            <a:ext cx="915988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9879">
            <a:off x="696913" y="3265488"/>
            <a:ext cx="236378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844675"/>
            <a:ext cx="37290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4869160"/>
            <a:ext cx="9144000" cy="1903810"/>
          </a:xfrm>
          <a:custGeom>
            <a:avLst/>
            <a:gdLst>
              <a:gd name="T0" fmla="*/ 9144000 w 9144000"/>
              <a:gd name="T1" fmla="*/ 755650 h 1511300"/>
              <a:gd name="T2" fmla="*/ 4572000 w 9144000"/>
              <a:gd name="T3" fmla="*/ 1511300 h 1511300"/>
              <a:gd name="T4" fmla="*/ 0 w 9144000"/>
              <a:gd name="T5" fmla="*/ 755650 h 1511300"/>
              <a:gd name="T6" fmla="*/ 4572000 w 9144000"/>
              <a:gd name="T7" fmla="*/ 0 h 1511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1511300"/>
              <a:gd name="T14" fmla="*/ 9144000 w 9144000"/>
              <a:gd name="T15" fmla="*/ 1511300 h 1511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511300">
                <a:moveTo>
                  <a:pt x="0" y="0"/>
                </a:moveTo>
                <a:lnTo>
                  <a:pt x="25399" y="0"/>
                </a:lnTo>
                <a:lnTo>
                  <a:pt x="25399" y="4199"/>
                </a:ln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200" dirty="0">
                <a:solidFill>
                  <a:srgbClr val="FFFFFF"/>
                </a:solidFill>
                <a:ea typeface="ＭＳ Ｐゴシック" charset="-128"/>
              </a:rPr>
              <a:t>Computing at </a:t>
            </a:r>
            <a:r>
              <a:rPr lang="en-GB" sz="4200" dirty="0" smtClean="0">
                <a:solidFill>
                  <a:srgbClr val="FFFFFF"/>
                </a:solidFill>
                <a:ea typeface="ＭＳ Ｐゴシック" charset="-128"/>
              </a:rPr>
              <a:t>University</a:t>
            </a:r>
            <a:endParaRPr lang="en-GB" sz="42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258891" y="332657"/>
            <a:ext cx="4673149" cy="936104"/>
          </a:xfrm>
          <a:custGeom>
            <a:avLst/>
            <a:gdLst>
              <a:gd name="T0" fmla="*/ 5194920 w 5194920"/>
              <a:gd name="T1" fmla="*/ 569913 h 1139825"/>
              <a:gd name="T2" fmla="*/ 2597460 w 5194920"/>
              <a:gd name="T3" fmla="*/ 1139825 h 1139825"/>
              <a:gd name="T4" fmla="*/ 0 w 5194920"/>
              <a:gd name="T5" fmla="*/ 569913 h 1139825"/>
              <a:gd name="T6" fmla="*/ 2597460 w 519492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94920"/>
              <a:gd name="T13" fmla="*/ 0 h 1139825"/>
              <a:gd name="T14" fmla="*/ 5194920 w 519492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492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Common Core</a:t>
            </a:r>
            <a:endParaRPr lang="en-GB" sz="4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50825" y="1628775"/>
            <a:ext cx="8785671" cy="2192338"/>
          </a:xfrm>
          <a:custGeom>
            <a:avLst/>
            <a:gdLst>
              <a:gd name="T0" fmla="*/ 8208963 w 8208963"/>
              <a:gd name="T1" fmla="*/ 1096169 h 2192338"/>
              <a:gd name="T2" fmla="*/ 4104482 w 8208963"/>
              <a:gd name="T3" fmla="*/ 2192338 h 2192338"/>
              <a:gd name="T4" fmla="*/ 0 w 8208963"/>
              <a:gd name="T5" fmla="*/ 1096169 h 2192338"/>
              <a:gd name="T6" fmla="*/ 4104482 w 8208963"/>
              <a:gd name="T7" fmla="*/ 0 h 21923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08963"/>
              <a:gd name="T13" fmla="*/ 0 h 2192338"/>
              <a:gd name="T14" fmla="*/ 8208963 w 8208963"/>
              <a:gd name="T15" fmla="*/ 2192338 h 2192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963" h="2192338">
                <a:moveTo>
                  <a:pt x="0" y="0"/>
                </a:moveTo>
                <a:lnTo>
                  <a:pt x="22802" y="0"/>
                </a:lnTo>
                <a:lnTo>
                  <a:pt x="22802" y="6090"/>
                </a:lnTo>
                <a:lnTo>
                  <a:pt x="0" y="60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Flexible – you can change scheme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or mix 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and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match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Different backgrounds brought to same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level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340100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23308" y="277813"/>
            <a:ext cx="8004175" cy="1139825"/>
          </a:xfrm>
          <a:custGeom>
            <a:avLst/>
            <a:gdLst>
              <a:gd name="T0" fmla="*/ 4978896 w 4978896"/>
              <a:gd name="T1" fmla="*/ 569913 h 1139825"/>
              <a:gd name="T2" fmla="*/ 2489448 w 4978896"/>
              <a:gd name="T3" fmla="*/ 1139825 h 1139825"/>
              <a:gd name="T4" fmla="*/ 0 w 4978896"/>
              <a:gd name="T5" fmla="*/ 569913 h 1139825"/>
              <a:gd name="T6" fmla="*/ 2489448 w 497889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978896"/>
              <a:gd name="T13" fmla="*/ 0 h 1139825"/>
              <a:gd name="T14" fmla="*/ 4978896 w 497889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78896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1- Mostly Common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01700" y="1360488"/>
            <a:ext cx="75152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Programming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Web Development Tools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Computer </a:t>
            </a:r>
            <a:r>
              <a:rPr lang="en-GB" sz="2400" dirty="0" smtClean="0">
                <a:solidFill>
                  <a:srgbClr val="FFFFFF"/>
                </a:solidFill>
              </a:rPr>
              <a:t>Hardware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FFFF"/>
                </a:solidFill>
              </a:rPr>
              <a:t>Professional </a:t>
            </a:r>
            <a:r>
              <a:rPr lang="en-GB" sz="2400" dirty="0">
                <a:solidFill>
                  <a:srgbClr val="FFFFFF"/>
                </a:solidFill>
              </a:rPr>
              <a:t>and Personal Development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FF00"/>
                </a:solidFill>
              </a:rPr>
              <a:t>An Option that works for you: </a:t>
            </a:r>
            <a:br>
              <a:rPr lang="en-GB" sz="2400" dirty="0" smtClean="0">
                <a:solidFill>
                  <a:srgbClr val="FFFF00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Review </a:t>
            </a:r>
            <a:r>
              <a:rPr lang="en-GB" sz="2400" dirty="0" smtClean="0">
                <a:solidFill>
                  <a:srgbClr val="FFFFFF"/>
                </a:solidFill>
              </a:rPr>
              <a:t>Mathematics</a:t>
            </a:r>
            <a:r>
              <a:rPr lang="en-GB" sz="2400" dirty="0">
                <a:solidFill>
                  <a:srgbClr val="FFFFFF"/>
                </a:solidFill>
              </a:rPr>
              <a:t>, </a:t>
            </a:r>
            <a:r>
              <a:rPr lang="en-GB" sz="2400" dirty="0" smtClean="0">
                <a:solidFill>
                  <a:srgbClr val="FFFFFF"/>
                </a:solidFill>
              </a:rPr>
              <a:t>Computational Thinking, Functional </a:t>
            </a:r>
            <a:r>
              <a:rPr lang="en-GB" sz="2400" dirty="0">
                <a:solidFill>
                  <a:srgbClr val="FFFFFF"/>
                </a:solidFill>
              </a:rPr>
              <a:t>Programming, </a:t>
            </a:r>
            <a:r>
              <a:rPr lang="en-GB" sz="2400" dirty="0" smtClean="0">
                <a:solidFill>
                  <a:srgbClr val="FFFFFF"/>
                </a:solidFill>
              </a:rPr>
              <a:t>others</a:t>
            </a:r>
            <a:endParaRPr lang="en-GB" sz="2400" dirty="0">
              <a:solidFill>
                <a:srgbClr val="FFFFFF"/>
              </a:solidFill>
            </a:endParaRPr>
          </a:p>
          <a:p>
            <a:pPr eaLnBrk="1">
              <a:buClrTx/>
              <a:buSzTx/>
            </a:pPr>
            <a:endParaRPr lang="en-GB" sz="2400" dirty="0">
              <a:solidFill>
                <a:srgbClr val="FFFFFF"/>
              </a:solidFill>
            </a:endParaRP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FFFF"/>
                </a:solidFill>
              </a:rPr>
              <a:t>Algorithms</a:t>
            </a:r>
            <a:endParaRPr lang="en-GB" sz="2400" dirty="0">
              <a:solidFill>
                <a:srgbClr val="FFFFFF"/>
              </a:solidFill>
            </a:endParaRP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Programming Using an Object-Oriented Language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FFFF"/>
                </a:solidFill>
              </a:rPr>
              <a:t>Introduction </a:t>
            </a:r>
            <a:r>
              <a:rPr lang="en-GB" sz="2400" dirty="0">
                <a:solidFill>
                  <a:srgbClr val="FFFFFF"/>
                </a:solidFill>
              </a:rPr>
              <a:t>to Communications and Telematics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82625" y="1306513"/>
            <a:ext cx="7986713" cy="4630737"/>
          </a:xfrm>
          <a:prstGeom prst="rect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83568" y="4005064"/>
            <a:ext cx="7985770" cy="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682625" y="277813"/>
            <a:ext cx="5401543" cy="1139825"/>
          </a:xfrm>
          <a:custGeom>
            <a:avLst/>
            <a:gdLst>
              <a:gd name="T0" fmla="*/ 4834880 w 4834880"/>
              <a:gd name="T1" fmla="*/ 569913 h 1139825"/>
              <a:gd name="T2" fmla="*/ 2417440 w 4834880"/>
              <a:gd name="T3" fmla="*/ 1139825 h 1139825"/>
              <a:gd name="T4" fmla="*/ 0 w 4834880"/>
              <a:gd name="T5" fmla="*/ 569913 h 1139825"/>
              <a:gd name="T6" fmla="*/ 2417440 w 483488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34880"/>
              <a:gd name="T13" fmla="*/ 0 h 1139825"/>
              <a:gd name="T14" fmla="*/ 4834880 w 483488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3488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1- Business IT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1700" y="1360488"/>
            <a:ext cx="751522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Programming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Web Development Tools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Computer </a:t>
            </a:r>
            <a:r>
              <a:rPr lang="en-GB" sz="2400" dirty="0" smtClean="0">
                <a:solidFill>
                  <a:srgbClr val="FFFFFF"/>
                </a:solidFill>
              </a:rPr>
              <a:t>Hardware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FFFF"/>
                </a:solidFill>
              </a:rPr>
              <a:t>Professional </a:t>
            </a:r>
            <a:r>
              <a:rPr lang="en-GB" sz="2400" dirty="0">
                <a:solidFill>
                  <a:srgbClr val="FFFFFF"/>
                </a:solidFill>
              </a:rPr>
              <a:t>and Personal </a:t>
            </a:r>
            <a:r>
              <a:rPr lang="en-GB" sz="2400" dirty="0" smtClean="0">
                <a:solidFill>
                  <a:srgbClr val="FFFFFF"/>
                </a:solidFill>
              </a:rPr>
              <a:t>Development</a:t>
            </a:r>
            <a:endParaRPr lang="en-GB" sz="2400" dirty="0" smtClean="0">
              <a:solidFill>
                <a:srgbClr val="00FF00"/>
              </a:solidFill>
            </a:endParaRP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FF00"/>
                </a:solidFill>
              </a:rPr>
              <a:t>Business </a:t>
            </a:r>
            <a:r>
              <a:rPr lang="en-GB" sz="2400" dirty="0">
                <a:solidFill>
                  <a:srgbClr val="00FF00"/>
                </a:solidFill>
              </a:rPr>
              <a:t>Environment</a:t>
            </a:r>
          </a:p>
          <a:p>
            <a:pPr marL="342900" indent="-342900" eaLnBrk="1">
              <a:buClrTx/>
              <a:buSzTx/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0" indent="-342900" eaLnBrk="1">
              <a:buClrTx/>
              <a:buSzTx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FFFFFF"/>
              </a:solidFill>
            </a:endParaRPr>
          </a:p>
          <a:p>
            <a:pPr marL="342900" indent="-342900" eaLnBrk="1">
              <a:buClrTx/>
              <a:buSzTx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FFFFFF"/>
              </a:solidFill>
            </a:endParaRP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FF00"/>
                </a:solidFill>
              </a:rPr>
              <a:t>Financial management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Programming Using an Object-Oriented Language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FFFF"/>
                </a:solidFill>
              </a:rPr>
              <a:t>Introduction </a:t>
            </a:r>
            <a:r>
              <a:rPr lang="en-GB" sz="2400" dirty="0">
                <a:solidFill>
                  <a:srgbClr val="FFFFFF"/>
                </a:solidFill>
              </a:rPr>
              <a:t>to Communications and Telematics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  <a:p>
            <a:pPr marL="342900" indent="-342900" eaLnBrk="1"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FF00"/>
                </a:solidFill>
              </a:rPr>
              <a:t>Business Environment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82625" y="1306513"/>
            <a:ext cx="7986713" cy="4630737"/>
          </a:xfrm>
          <a:prstGeom prst="rect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82625" y="4005065"/>
            <a:ext cx="7986713" cy="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250825" y="277813"/>
            <a:ext cx="7417519" cy="1139825"/>
          </a:xfrm>
          <a:custGeom>
            <a:avLst/>
            <a:gdLst>
              <a:gd name="T0" fmla="*/ 4546848 w 4546848"/>
              <a:gd name="T1" fmla="*/ 569913 h 1139825"/>
              <a:gd name="T2" fmla="*/ 2273424 w 4546848"/>
              <a:gd name="T3" fmla="*/ 1139825 h 1139825"/>
              <a:gd name="T4" fmla="*/ 0 w 4546848"/>
              <a:gd name="T5" fmla="*/ 569913 h 1139825"/>
              <a:gd name="T6" fmla="*/ 2273424 w 454684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46848"/>
              <a:gd name="T13" fmla="*/ 0 h 1139825"/>
              <a:gd name="T14" fmla="*/ 4546848 w 454684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6848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2 - The Group Project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50825" y="1628775"/>
            <a:ext cx="8208963" cy="3778250"/>
          </a:xfrm>
          <a:custGeom>
            <a:avLst/>
            <a:gdLst>
              <a:gd name="T0" fmla="*/ 8208963 w 8208963"/>
              <a:gd name="T1" fmla="*/ 1889125 h 3778250"/>
              <a:gd name="T2" fmla="*/ 4104482 w 8208963"/>
              <a:gd name="T3" fmla="*/ 3778250 h 3778250"/>
              <a:gd name="T4" fmla="*/ 0 w 8208963"/>
              <a:gd name="T5" fmla="*/ 1889125 h 3778250"/>
              <a:gd name="T6" fmla="*/ 4104482 w 8208963"/>
              <a:gd name="T7" fmla="*/ 0 h 3778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08963"/>
              <a:gd name="T13" fmla="*/ 0 h 3778250"/>
              <a:gd name="T14" fmla="*/ 8208963 w 8208963"/>
              <a:gd name="T15" fmla="*/ 3778250 h 3778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963" h="3778250">
                <a:moveTo>
                  <a:pt x="0" y="0"/>
                </a:moveTo>
                <a:lnTo>
                  <a:pt x="22802" y="0"/>
                </a:lnTo>
                <a:lnTo>
                  <a:pt x="22802" y="10494"/>
                </a:lnTo>
                <a:lnTo>
                  <a:pt x="0" y="1049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Year 2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Team of about 10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Whole product development 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process</a:t>
            </a:r>
            <a:endParaRPr lang="en-GB" sz="3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623888" y="1557338"/>
            <a:ext cx="8520112" cy="3563937"/>
          </a:xfrm>
          <a:custGeom>
            <a:avLst/>
            <a:gdLst>
              <a:gd name="T0" fmla="*/ 8520112 w 8520112"/>
              <a:gd name="T1" fmla="*/ 1781969 h 3563937"/>
              <a:gd name="T2" fmla="*/ 4260056 w 8520112"/>
              <a:gd name="T3" fmla="*/ 3563937 h 3563937"/>
              <a:gd name="T4" fmla="*/ 0 w 8520112"/>
              <a:gd name="T5" fmla="*/ 1781969 h 3563937"/>
              <a:gd name="T6" fmla="*/ 4260056 w 8520112"/>
              <a:gd name="T7" fmla="*/ 0 h 35639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0112"/>
              <a:gd name="T13" fmla="*/ 0 h 3563937"/>
              <a:gd name="T14" fmla="*/ 8520112 w 8520112"/>
              <a:gd name="T15" fmla="*/ 3563937 h 3563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0112" h="3563937">
                <a:moveTo>
                  <a:pt x="0" y="0"/>
                </a:moveTo>
                <a:lnTo>
                  <a:pt x="23668" y="0"/>
                </a:lnTo>
                <a:lnTo>
                  <a:pt x="23668" y="9899"/>
                </a:lnTo>
                <a:lnTo>
                  <a:pt x="0" y="98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Android and server-side walking application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Use GPS to gather points along a walk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Add points of interest (photos, info about sites)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Show data on a web application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8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8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The bigger aim is to work as a group.</a:t>
            </a:r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-180528" y="188640"/>
            <a:ext cx="5843587" cy="1139825"/>
          </a:xfrm>
          <a:custGeom>
            <a:avLst/>
            <a:gdLst>
              <a:gd name="T0" fmla="*/ 5842992 w 5842992"/>
              <a:gd name="T1" fmla="*/ 569913 h 1139825"/>
              <a:gd name="T2" fmla="*/ 2921496 w 5842992"/>
              <a:gd name="T3" fmla="*/ 1139825 h 1139825"/>
              <a:gd name="T4" fmla="*/ 0 w 5842992"/>
              <a:gd name="T5" fmla="*/ 569913 h 1139825"/>
              <a:gd name="T6" fmla="*/ 2921496 w 584299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842992"/>
              <a:gd name="T13" fmla="*/ 0 h 1139825"/>
              <a:gd name="T14" fmla="*/ 5842992 w 584299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42992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The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Group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179513" y="188641"/>
            <a:ext cx="6768752" cy="1292498"/>
          </a:xfrm>
          <a:custGeom>
            <a:avLst/>
            <a:gdLst>
              <a:gd name="T0" fmla="*/ 4799632 w 4799632"/>
              <a:gd name="T1" fmla="*/ 569913 h 1139825"/>
              <a:gd name="T2" fmla="*/ 2399816 w 4799632"/>
              <a:gd name="T3" fmla="*/ 1139825 h 1139825"/>
              <a:gd name="T4" fmla="*/ 0 w 4799632"/>
              <a:gd name="T5" fmla="*/ 569913 h 1139825"/>
              <a:gd name="T6" fmla="*/ 2399816 w 479963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99632"/>
              <a:gd name="T13" fmla="*/ 0 h 1139825"/>
              <a:gd name="T14" fmla="*/ 4799632 w 479963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99632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Optional 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Year in Industry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between years 2 and 3</a:t>
            </a:r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816100"/>
            <a:ext cx="575945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AutoShape 9"/>
          <p:cNvSpPr>
            <a:spLocks noChangeArrowheads="1"/>
          </p:cNvSpPr>
          <p:nvPr/>
        </p:nvSpPr>
        <p:spPr bwMode="auto">
          <a:xfrm>
            <a:off x="252413" y="277813"/>
            <a:ext cx="7199907" cy="1139825"/>
          </a:xfrm>
          <a:custGeom>
            <a:avLst/>
            <a:gdLst>
              <a:gd name="T0" fmla="*/ 4546848 w 4546848"/>
              <a:gd name="T1" fmla="*/ 569913 h 1139825"/>
              <a:gd name="T2" fmla="*/ 2273424 w 4546848"/>
              <a:gd name="T3" fmla="*/ 1139825 h 1139825"/>
              <a:gd name="T4" fmla="*/ 0 w 4546848"/>
              <a:gd name="T5" fmla="*/ 569913 h 1139825"/>
              <a:gd name="T6" fmla="*/ 2273424 w 454684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46848"/>
              <a:gd name="T13" fmla="*/ 0 h 1139825"/>
              <a:gd name="T14" fmla="*/ 4546848 w 454684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6848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3 - Final Year Project</a:t>
            </a:r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252413" y="1600200"/>
            <a:ext cx="8229600" cy="4525963"/>
          </a:xfrm>
          <a:custGeom>
            <a:avLst/>
            <a:gdLst>
              <a:gd name="T0" fmla="*/ 8229600 w 8229600"/>
              <a:gd name="T1" fmla="*/ 2262982 h 4525963"/>
              <a:gd name="T2" fmla="*/ 4114800 w 8229600"/>
              <a:gd name="T3" fmla="*/ 4525963 h 4525963"/>
              <a:gd name="T4" fmla="*/ 0 w 8229600"/>
              <a:gd name="T5" fmla="*/ 2262982 h 4525963"/>
              <a:gd name="T6" fmla="*/ 4114800 w 8229600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3"/>
              <a:gd name="T14" fmla="*/ 8229600 w 8229600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3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Significant proportion of your time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Individual working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Complete project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May be research led by staff member …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	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…</a:t>
            </a: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or from your industrial year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Specify, develop, test, deliver a product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Personal challenge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07504" y="2852936"/>
            <a:ext cx="8568952" cy="1362075"/>
          </a:xfrm>
          <a:custGeom>
            <a:avLst/>
            <a:gdLst>
              <a:gd name="T0" fmla="*/ 6260877 w 6260877"/>
              <a:gd name="T1" fmla="*/ 681038 h 1362075"/>
              <a:gd name="T2" fmla="*/ 3130439 w 6260877"/>
              <a:gd name="T3" fmla="*/ 1362075 h 1362075"/>
              <a:gd name="T4" fmla="*/ 0 w 6260877"/>
              <a:gd name="T5" fmla="*/ 681038 h 1362075"/>
              <a:gd name="T6" fmla="*/ 3130439 w 6260877"/>
              <a:gd name="T7" fmla="*/ 0 h 1362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60877"/>
              <a:gd name="T13" fmla="*/ 0 h 1362075"/>
              <a:gd name="T14" fmla="*/ 6260877 w 6260877"/>
              <a:gd name="T15" fmla="*/ 1362075 h 1362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60877" h="1362075">
                <a:moveTo>
                  <a:pt x="0" y="0"/>
                </a:moveTo>
                <a:lnTo>
                  <a:pt x="21589" y="0"/>
                </a:lnTo>
                <a:lnTo>
                  <a:pt x="21589" y="3783"/>
                </a:lnTo>
                <a:lnTo>
                  <a:pt x="0" y="37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>
                <a:solidFill>
                  <a:srgbClr val="FFFF00"/>
                </a:solidFill>
                <a:ea typeface="ＭＳ Ｐゴシック" charset="-128"/>
              </a:rPr>
              <a:t>THE </a:t>
            </a: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ABERYSTWYTH DEGREES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(as examples)</a:t>
            </a:r>
            <a:endParaRPr lang="en-GB" sz="4000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8218487" cy="1062955"/>
          </a:xfrm>
          <a:custGeom>
            <a:avLst/>
            <a:gdLst>
              <a:gd name="T0" fmla="*/ 4330824 w 4330824"/>
              <a:gd name="T1" fmla="*/ 569913 h 1139825"/>
              <a:gd name="T2" fmla="*/ 2165412 w 4330824"/>
              <a:gd name="T3" fmla="*/ 1139825 h 1139825"/>
              <a:gd name="T4" fmla="*/ 0 w 4330824"/>
              <a:gd name="T5" fmla="*/ 569913 h 1139825"/>
              <a:gd name="T6" fmla="*/ 2165412 w 4330824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30824"/>
              <a:gd name="T13" fmla="*/ 0 h 1139825"/>
              <a:gd name="T14" fmla="*/ 4330824 w 4330824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0824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BSc 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in Computer Science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G400 - 3 years, G401 - 4 years</a:t>
            </a: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468313" y="1484784"/>
            <a:ext cx="8229600" cy="4741391"/>
          </a:xfrm>
          <a:custGeom>
            <a:avLst/>
            <a:gdLst>
              <a:gd name="T0" fmla="*/ 8229600 w 8229600"/>
              <a:gd name="T1" fmla="*/ 2262981 h 4525962"/>
              <a:gd name="T2" fmla="*/ 4114800 w 8229600"/>
              <a:gd name="T3" fmla="*/ 4525962 h 4525962"/>
              <a:gd name="T4" fmla="*/ 0 w 8229600"/>
              <a:gd name="T5" fmla="*/ 2262981 h 4525962"/>
              <a:gd name="T6" fmla="*/ 4114800 w 8229600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2"/>
              <a:gd name="T14" fmla="*/ 8229600 w 8229600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2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Most flexible</a:t>
            </a:r>
          </a:p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Covers core modules: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Programming, hardware, software engineering,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professional issues, telecommunications,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database management systems, data structures </a:t>
            </a:r>
            <a:r>
              <a:rPr lang="en-GB" sz="2200" dirty="0" smtClean="0">
                <a:solidFill>
                  <a:srgbClr val="FFFFFF"/>
                </a:solidFill>
                <a:ea typeface="ＭＳ Ｐゴシック" charset="-128"/>
              </a:rPr>
              <a:t>&amp; algorithms</a:t>
            </a: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human computer interaction, and electives</a:t>
            </a:r>
          </a:p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Plant growth monitoring in Arabidopsis,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Rover walking: switching between rolling and walking locomotion,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 err="1">
                <a:solidFill>
                  <a:srgbClr val="FFFFFF"/>
                </a:solidFill>
                <a:ea typeface="ＭＳ Ｐゴシック" charset="-128"/>
              </a:rPr>
              <a:t>iCub</a:t>
            </a: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 musician,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Interactive fiction around Aberystwyth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2894013" y="1339850"/>
            <a:ext cx="6069012" cy="4679950"/>
          </a:xfrm>
          <a:custGeom>
            <a:avLst/>
            <a:gdLst>
              <a:gd name="T0" fmla="*/ 6069012 w 6069012"/>
              <a:gd name="T1" fmla="*/ 2339975 h 4679950"/>
              <a:gd name="T2" fmla="*/ 3034506 w 6069012"/>
              <a:gd name="T3" fmla="*/ 4679950 h 4679950"/>
              <a:gd name="T4" fmla="*/ 0 w 6069012"/>
              <a:gd name="T5" fmla="*/ 2339975 h 4679950"/>
              <a:gd name="T6" fmla="*/ 3034506 w 6069012"/>
              <a:gd name="T7" fmla="*/ 0 h 4679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69012"/>
              <a:gd name="T13" fmla="*/ 0 h 4679950"/>
              <a:gd name="T14" fmla="*/ 6069012 w 6069012"/>
              <a:gd name="T15" fmla="*/ 4679950 h 4679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9012" h="4679950">
                <a:moveTo>
                  <a:pt x="0" y="0"/>
                </a:moveTo>
                <a:lnTo>
                  <a:pt x="16860" y="0"/>
                </a:lnTo>
                <a:lnTo>
                  <a:pt x="16860" y="13000"/>
                </a:lnTo>
                <a:lnTo>
                  <a:pt x="0" y="13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Computer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Science G401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Industrial year at Grid Tools near Oxford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project: Modelling plant and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insect populations over time 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Went to work at Grid Tools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(software for test data management)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Also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studying part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time MSc in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Software Engineering at Oxford </a:t>
            </a:r>
            <a:r>
              <a:rPr lang="en-GB" sz="2600" dirty="0" err="1">
                <a:solidFill>
                  <a:srgbClr val="FFFFFF"/>
                </a:solidFill>
                <a:ea typeface="ＭＳ Ｐゴシック" charset="-128"/>
              </a:rPr>
              <a:t>Uni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2700338" y="277813"/>
            <a:ext cx="5986462" cy="1139825"/>
          </a:xfrm>
          <a:custGeom>
            <a:avLst/>
            <a:gdLst>
              <a:gd name="T0" fmla="*/ 5987008 w 5987008"/>
              <a:gd name="T1" fmla="*/ 569913 h 1139825"/>
              <a:gd name="T2" fmla="*/ 2993504 w 5987008"/>
              <a:gd name="T3" fmla="*/ 1139825 h 1139825"/>
              <a:gd name="T4" fmla="*/ 0 w 5987008"/>
              <a:gd name="T5" fmla="*/ 569913 h 1139825"/>
              <a:gd name="T6" fmla="*/ 2993504 w 598700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987008"/>
              <a:gd name="T13" fmla="*/ 0 h 1139825"/>
              <a:gd name="T14" fmla="*/ 5987008 w 598700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87008" h="1139825">
                <a:moveTo>
                  <a:pt x="0" y="0"/>
                </a:moveTo>
                <a:lnTo>
                  <a:pt x="18829" y="0"/>
                </a:lnTo>
                <a:lnTo>
                  <a:pt x="188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Andrey Ustalakov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8413"/>
            <a:ext cx="251936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47529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4787900" y="277813"/>
            <a:ext cx="3898900" cy="1139825"/>
          </a:xfrm>
          <a:custGeom>
            <a:avLst/>
            <a:gdLst>
              <a:gd name="T0" fmla="*/ 3898776 w 3898776"/>
              <a:gd name="T1" fmla="*/ 569913 h 1139825"/>
              <a:gd name="T2" fmla="*/ 1949388 w 3898776"/>
              <a:gd name="T3" fmla="*/ 1139825 h 1139825"/>
              <a:gd name="T4" fmla="*/ 0 w 3898776"/>
              <a:gd name="T5" fmla="*/ 569913 h 1139825"/>
              <a:gd name="T6" fmla="*/ 1949388 w 389877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98776"/>
              <a:gd name="T13" fmla="*/ 0 h 1139825"/>
              <a:gd name="T14" fmla="*/ 3898776 w 389877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98776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4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68313" y="1568450"/>
            <a:ext cx="8229600" cy="4740275"/>
          </a:xfrm>
          <a:custGeom>
            <a:avLst/>
            <a:gdLst>
              <a:gd name="T0" fmla="*/ 8229600 w 8229600"/>
              <a:gd name="T1" fmla="*/ 2370138 h 4740275"/>
              <a:gd name="T2" fmla="*/ 4114800 w 8229600"/>
              <a:gd name="T3" fmla="*/ 4740275 h 4740275"/>
              <a:gd name="T4" fmla="*/ 0 w 8229600"/>
              <a:gd name="T5" fmla="*/ 2370138 h 4740275"/>
              <a:gd name="T6" fmla="*/ 4114800 w 8229600"/>
              <a:gd name="T7" fmla="*/ 0 h 4740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740275"/>
              <a:gd name="T14" fmla="*/ 8229600 w 8229600"/>
              <a:gd name="T15" fmla="*/ 4740275 h 4740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740275">
                <a:moveTo>
                  <a:pt x="0" y="0"/>
                </a:moveTo>
                <a:lnTo>
                  <a:pt x="22859" y="0"/>
                </a:lnTo>
                <a:lnTo>
                  <a:pt x="22859" y="13169"/>
                </a:lnTo>
                <a:lnTo>
                  <a:pt x="0" y="131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Emphasises </a:t>
            </a:r>
            <a:r>
              <a:rPr lang="en-GB" sz="2400" b="1" i="1">
                <a:solidFill>
                  <a:srgbClr val="FFC000"/>
                </a:solidFill>
                <a:ea typeface="ＭＳ Ｐゴシック" charset="-128"/>
              </a:rPr>
              <a:t>professional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engineering of large,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high-quality software systems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More technical – almost all modules must be in CS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Compulsory industrial year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Core modules plus: C and Unix, C++,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distributed systems technologies and other electives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Student budgeting app,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The Script Tutor,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Clinical decision support applications 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0"/>
            <a:ext cx="8218487" cy="1062955"/>
          </a:xfrm>
          <a:custGeom>
            <a:avLst/>
            <a:gdLst>
              <a:gd name="T0" fmla="*/ 4330824 w 4330824"/>
              <a:gd name="T1" fmla="*/ 569913 h 1139825"/>
              <a:gd name="T2" fmla="*/ 2165412 w 4330824"/>
              <a:gd name="T3" fmla="*/ 1139825 h 1139825"/>
              <a:gd name="T4" fmla="*/ 0 w 4330824"/>
              <a:gd name="T5" fmla="*/ 569913 h 1139825"/>
              <a:gd name="T6" fmla="*/ 2165412 w 4330824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30824"/>
              <a:gd name="T13" fmla="*/ 0 h 1139825"/>
              <a:gd name="T14" fmla="*/ 4330824 w 4330824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0824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BEng in Software Engineering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G600 - 4 years</a:t>
            </a:r>
            <a:endParaRPr lang="en-GB" sz="36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251521" y="188641"/>
            <a:ext cx="8435280" cy="1228998"/>
          </a:xfrm>
          <a:custGeom>
            <a:avLst/>
            <a:gdLst>
              <a:gd name="T0" fmla="*/ 4402832 w 4402832"/>
              <a:gd name="T1" fmla="*/ 569913 h 1139825"/>
              <a:gd name="T2" fmla="*/ 2201416 w 4402832"/>
              <a:gd name="T3" fmla="*/ 1139825 h 1139825"/>
              <a:gd name="T4" fmla="*/ 0 w 4402832"/>
              <a:gd name="T5" fmla="*/ 569913 h 1139825"/>
              <a:gd name="T6" fmla="*/ 2201416 w 440283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02832"/>
              <a:gd name="T13" fmla="*/ 0 h 1139825"/>
              <a:gd name="T14" fmla="*/ 4402832 w 440283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2832" h="1139825">
                <a:moveTo>
                  <a:pt x="0" y="0"/>
                </a:moveTo>
                <a:lnTo>
                  <a:pt x="22314" y="0"/>
                </a:lnTo>
                <a:lnTo>
                  <a:pt x="22314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Silvia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Teodorescu and Ed Parry</a:t>
            </a: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179388" y="1249363"/>
            <a:ext cx="8713092" cy="4856162"/>
          </a:xfrm>
          <a:custGeom>
            <a:avLst/>
            <a:gdLst>
              <a:gd name="T0" fmla="*/ 8023225 w 8023225"/>
              <a:gd name="T1" fmla="*/ 2428081 h 4856162"/>
              <a:gd name="T2" fmla="*/ 4011613 w 8023225"/>
              <a:gd name="T3" fmla="*/ 4856162 h 4856162"/>
              <a:gd name="T4" fmla="*/ 0 w 8023225"/>
              <a:gd name="T5" fmla="*/ 2428081 h 4856162"/>
              <a:gd name="T6" fmla="*/ 4011613 w 8023225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3225"/>
              <a:gd name="T13" fmla="*/ 0 h 4856162"/>
              <a:gd name="T14" fmla="*/ 8023225 w 8023225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3225" h="4856162">
                <a:moveTo>
                  <a:pt x="0" y="0"/>
                </a:moveTo>
                <a:lnTo>
                  <a:pt x="22289" y="0"/>
                </a:lnTo>
                <a:lnTo>
                  <a:pt x="22289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BEng Software Engineering and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  BSc Computer Science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Final Projects: Classifying crime stories in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NLW digitised newspapers, </a:t>
            </a:r>
            <a:r>
              <a:rPr lang="en-GB" sz="2800" dirty="0" err="1">
                <a:solidFill>
                  <a:srgbClr val="FFFFFF"/>
                </a:solidFill>
                <a:ea typeface="ＭＳ Ｐゴシック" charset="-128"/>
              </a:rPr>
              <a:t>iOS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Tourism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catalogue 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Ed works for Method4 in Cardiff,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Silvia for Sorenson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Media,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Last week they were both in </a:t>
            </a:r>
            <a:b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Aber recruiting for their</a:t>
            </a:r>
            <a:b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companies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600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468313" y="1484313"/>
            <a:ext cx="8229600" cy="4957762"/>
          </a:xfrm>
          <a:custGeom>
            <a:avLst/>
            <a:gdLst>
              <a:gd name="G0" fmla="*/ 22859 1 2"/>
              <a:gd name="G1" fmla="*/ 13771 1 2"/>
              <a:gd name="G2" fmla="+- 13771 0 0"/>
              <a:gd name="G3" fmla="+- 2285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859" y="0"/>
                </a:lnTo>
                <a:lnTo>
                  <a:pt x="22859" y="13771"/>
                </a:lnTo>
                <a:lnTo>
                  <a:pt x="0" y="1377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dirty="0" err="1">
                <a:solidFill>
                  <a:srgbClr val="FFFFFF"/>
                </a:solidFill>
                <a:ea typeface="ＭＳ Ｐゴシック" charset="-128"/>
              </a:rPr>
              <a:t>MEng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G601 – 5 years 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Our most prestigious scheme </a:t>
            </a: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 (</a:t>
            </a: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higher entry requirements: 340 points)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Final year all modules with MSc students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Extra modules taken with MSc </a:t>
            </a: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students</a:t>
            </a:r>
            <a:b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   such </a:t>
            </a: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as Programming Mobile Solutions,  Autonomous Systems,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06" y="0"/>
            <a:ext cx="835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 err="1">
                <a:solidFill>
                  <a:srgbClr val="FFFFFF"/>
                </a:solidFill>
                <a:ea typeface="ＭＳ Ｐゴシック" charset="-128"/>
              </a:rPr>
              <a:t>M</a:t>
            </a:r>
            <a:r>
              <a:rPr lang="en-GB" sz="3600" dirty="0" err="1" smtClean="0">
                <a:solidFill>
                  <a:srgbClr val="FFFFFF"/>
                </a:solidFill>
                <a:ea typeface="ＭＳ Ｐゴシック" charset="-128"/>
              </a:rPr>
              <a:t>Eng</a:t>
            </a: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 Integrated Masters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468312" y="1568450"/>
            <a:ext cx="8675687" cy="4595813"/>
          </a:xfrm>
          <a:custGeom>
            <a:avLst/>
            <a:gdLst>
              <a:gd name="T0" fmla="*/ 8229600 w 8229600"/>
              <a:gd name="T1" fmla="*/ 2297907 h 4595813"/>
              <a:gd name="T2" fmla="*/ 4114800 w 8229600"/>
              <a:gd name="T3" fmla="*/ 4595813 h 4595813"/>
              <a:gd name="T4" fmla="*/ 0 w 8229600"/>
              <a:gd name="T5" fmla="*/ 2297907 h 4595813"/>
              <a:gd name="T6" fmla="*/ 4114800 w 8229600"/>
              <a:gd name="T7" fmla="*/ 0 h 459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95813"/>
              <a:gd name="T14" fmla="*/ 8229600 w 8229600"/>
              <a:gd name="T15" fmla="*/ 4595813 h 459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95813">
                <a:moveTo>
                  <a:pt x="0" y="0"/>
                </a:moveTo>
                <a:lnTo>
                  <a:pt x="22859" y="0"/>
                </a:lnTo>
                <a:lnTo>
                  <a:pt x="22859" y="12769"/>
                </a:lnTo>
                <a:lnTo>
                  <a:pt x="0" y="1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Building professional quality web sites, applications and </a:t>
            </a:r>
            <a:br>
              <a:rPr lang="en-GB" sz="24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setting up and administering networks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Core modules plus: Web programming, website design,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database driven web sites, business processes,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E-commerce systems and internet security, systems </a:t>
            </a:r>
            <a:r>
              <a:rPr lang="en-GB" sz="2200" dirty="0" smtClean="0">
                <a:solidFill>
                  <a:srgbClr val="FFFFFF"/>
                </a:solidFill>
                <a:ea typeface="ＭＳ Ｐゴシック" charset="-128"/>
              </a:rPr>
              <a:t>admin…</a:t>
            </a:r>
            <a:endParaRPr lang="en-GB" sz="22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University student accommodation website,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Rambling walker – web based application</a:t>
            </a: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3924300" y="-9525"/>
            <a:ext cx="4762500" cy="1968500"/>
          </a:xfrm>
          <a:custGeom>
            <a:avLst/>
            <a:gdLst>
              <a:gd name="T0" fmla="*/ 4762872 w 4762872"/>
              <a:gd name="T1" fmla="*/ 984250 h 1968500"/>
              <a:gd name="T2" fmla="*/ 2381436 w 4762872"/>
              <a:gd name="T3" fmla="*/ 1968500 h 1968500"/>
              <a:gd name="T4" fmla="*/ 0 w 4762872"/>
              <a:gd name="T5" fmla="*/ 984250 h 1968500"/>
              <a:gd name="T6" fmla="*/ 2381436 w 4762872"/>
              <a:gd name="T7" fmla="*/ 0 h 1968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62872"/>
              <a:gd name="T13" fmla="*/ 0 h 1968500"/>
              <a:gd name="T14" fmla="*/ 4762872 w 4762872"/>
              <a:gd name="T15" fmla="*/ 1968500 h 1968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2872" h="1968500">
                <a:moveTo>
                  <a:pt x="0" y="0"/>
                </a:moveTo>
                <a:lnTo>
                  <a:pt x="22859" y="0"/>
                </a:lnTo>
                <a:lnTo>
                  <a:pt x="22859" y="5469"/>
                </a:lnTo>
                <a:lnTo>
                  <a:pt x="0" y="54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477838" y="328613"/>
            <a:ext cx="8220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rgbClr val="FFFFFF"/>
                </a:solidFill>
                <a:cs typeface="Arial" charset="0"/>
              </a:rPr>
              <a:t>BSc in Internet Computing and Systems Administration </a:t>
            </a:r>
            <a:r>
              <a:rPr lang="en-GB" sz="2800">
                <a:solidFill>
                  <a:srgbClr val="FFFFFF"/>
                </a:solidFill>
                <a:cs typeface="Arial" charset="0"/>
              </a:rPr>
              <a:t>H602 - 3 years, H603 - 4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2411413" y="277813"/>
            <a:ext cx="6346825" cy="1139825"/>
          </a:xfrm>
          <a:custGeom>
            <a:avLst/>
            <a:gdLst>
              <a:gd name="T0" fmla="*/ 6346825 w 6346825"/>
              <a:gd name="T1" fmla="*/ 569913 h 1139825"/>
              <a:gd name="T2" fmla="*/ 3173413 w 6346825"/>
              <a:gd name="T3" fmla="*/ 1139825 h 1139825"/>
              <a:gd name="T4" fmla="*/ 0 w 6346825"/>
              <a:gd name="T5" fmla="*/ 569913 h 1139825"/>
              <a:gd name="T6" fmla="*/ 3173413 w 6346825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346825"/>
              <a:gd name="T13" fmla="*/ 0 h 1139825"/>
              <a:gd name="T14" fmla="*/ 6346825 w 6346825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6825" h="1139825">
                <a:moveTo>
                  <a:pt x="0" y="0"/>
                </a:moveTo>
                <a:lnTo>
                  <a:pt x="17629" y="0"/>
                </a:lnTo>
                <a:lnTo>
                  <a:pt x="17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Kathryn Rogers</a:t>
            </a:r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4037013" y="1520825"/>
            <a:ext cx="5070475" cy="4824413"/>
          </a:xfrm>
          <a:custGeom>
            <a:avLst/>
            <a:gdLst>
              <a:gd name="T0" fmla="*/ 5070475 w 5070475"/>
              <a:gd name="T1" fmla="*/ 2412207 h 4824413"/>
              <a:gd name="T2" fmla="*/ 2535238 w 5070475"/>
              <a:gd name="T3" fmla="*/ 4824413 h 4824413"/>
              <a:gd name="T4" fmla="*/ 0 w 5070475"/>
              <a:gd name="T5" fmla="*/ 2412207 h 4824413"/>
              <a:gd name="T6" fmla="*/ 2535238 w 5070475"/>
              <a:gd name="T7" fmla="*/ 0 h 4824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70475"/>
              <a:gd name="T13" fmla="*/ 0 h 4824413"/>
              <a:gd name="T14" fmla="*/ 5070475 w 5070475"/>
              <a:gd name="T15" fmla="*/ 4824413 h 4824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0475" h="4824413">
                <a:moveTo>
                  <a:pt x="0" y="0"/>
                </a:moveTo>
                <a:lnTo>
                  <a:pt x="14084" y="0"/>
                </a:lnTo>
                <a:lnTo>
                  <a:pt x="14084" y="13402"/>
                </a:lnTo>
                <a:lnTo>
                  <a:pt x="0" y="134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Internet Computing and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Systems Administration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Project: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Handmade craft business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600" dirty="0">
              <a:solidFill>
                <a:srgbClr val="FEB415"/>
              </a:solidFill>
              <a:ea typeface="ＭＳ Ｐゴシック" charset="-128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503238" y="3824288"/>
            <a:ext cx="8361362" cy="2857500"/>
          </a:xfrm>
          <a:custGeom>
            <a:avLst/>
            <a:gdLst>
              <a:gd name="T0" fmla="*/ 8361362 w 8361362"/>
              <a:gd name="T1" fmla="*/ 1428750 h 2857500"/>
              <a:gd name="T2" fmla="*/ 4180681 w 8361362"/>
              <a:gd name="T3" fmla="*/ 2857500 h 2857500"/>
              <a:gd name="T4" fmla="*/ 0 w 8361362"/>
              <a:gd name="T5" fmla="*/ 1428750 h 2857500"/>
              <a:gd name="T6" fmla="*/ 4180681 w 8361362"/>
              <a:gd name="T7" fmla="*/ 0 h 2857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361362"/>
              <a:gd name="T13" fmla="*/ 0 h 2857500"/>
              <a:gd name="T14" fmla="*/ 8361362 w 8361362"/>
              <a:gd name="T15" fmla="*/ 2857500 h 2857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61362" h="2857500">
                <a:moveTo>
                  <a:pt x="0" y="0"/>
                </a:moveTo>
                <a:lnTo>
                  <a:pt x="23228" y="0"/>
                </a:lnTo>
                <a:lnTo>
                  <a:pt x="23228" y="7940"/>
                </a:lnTo>
                <a:lnTo>
                  <a:pt x="0" y="79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  <a:hlinkClick r:id="rId3"/>
              </a:rPr>
              <a:t>http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  <a:hlinkClick r:id="rId3"/>
              </a:rPr>
              <a:t>://www.kathrogers.co.uk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  <a:hlinkClick r:id="rId3"/>
              </a:rPr>
              <a:t>/</a:t>
            </a:r>
            <a:endParaRPr lang="en-GB" sz="2600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Also working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for Pembrokeshire College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as a developer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20713"/>
            <a:ext cx="3251200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1" y="277814"/>
            <a:ext cx="9144000" cy="569912"/>
          </a:xfrm>
          <a:custGeom>
            <a:avLst/>
            <a:gdLst>
              <a:gd name="T0" fmla="*/ 4211960 w 4211960"/>
              <a:gd name="T1" fmla="*/ 569913 h 1139825"/>
              <a:gd name="T2" fmla="*/ 2105980 w 4211960"/>
              <a:gd name="T3" fmla="*/ 1139825 h 1139825"/>
              <a:gd name="T4" fmla="*/ 0 w 4211960"/>
              <a:gd name="T5" fmla="*/ 569913 h 1139825"/>
              <a:gd name="T6" fmla="*/ 2105980 w 421196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11960"/>
              <a:gd name="T13" fmla="*/ 0 h 1139825"/>
              <a:gd name="T14" fmla="*/ 4211960 w 421196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1960" h="1139825">
                <a:moveTo>
                  <a:pt x="0" y="0"/>
                </a:moveTo>
                <a:lnTo>
                  <a:pt x="25399" y="0"/>
                </a:lnTo>
                <a:lnTo>
                  <a:pt x="2539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6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BSc in Business Information Technology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G500 - 3 years, G501 - 4 years</a:t>
            </a:r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323850" y="1568450"/>
            <a:ext cx="8567738" cy="4740275"/>
          </a:xfrm>
          <a:custGeom>
            <a:avLst/>
            <a:gdLst>
              <a:gd name="T0" fmla="*/ 8567738 w 8567738"/>
              <a:gd name="T1" fmla="*/ 2370138 h 4740275"/>
              <a:gd name="T2" fmla="*/ 4283869 w 8567738"/>
              <a:gd name="T3" fmla="*/ 4740275 h 4740275"/>
              <a:gd name="T4" fmla="*/ 0 w 8567738"/>
              <a:gd name="T5" fmla="*/ 2370138 h 4740275"/>
              <a:gd name="T6" fmla="*/ 4283869 w 8567738"/>
              <a:gd name="T7" fmla="*/ 0 h 4740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7738"/>
              <a:gd name="T13" fmla="*/ 0 h 4740275"/>
              <a:gd name="T14" fmla="*/ 8567738 w 8567738"/>
              <a:gd name="T15" fmla="*/ 4740275 h 4740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7738" h="4740275">
                <a:moveTo>
                  <a:pt x="0" y="0"/>
                </a:moveTo>
                <a:lnTo>
                  <a:pt x="23802" y="0"/>
                </a:lnTo>
                <a:lnTo>
                  <a:pt x="23802" y="13169"/>
                </a:lnTo>
                <a:lnTo>
                  <a:pt x="0" y="131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Concerns methods and technologies that can be used to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create effective IT systems as solutions to business problems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Web programming, systems analysis, DBMS and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commercial applications, professional issues, business process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engineering, E-commerce systems and internet security,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web development tools.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Some modules are taken in other departments such as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Management and Business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River level info for </a:t>
            </a:r>
            <a:r>
              <a:rPr lang="en-GB" sz="2200" dirty="0" err="1">
                <a:solidFill>
                  <a:srgbClr val="FFFFFF"/>
                </a:solidFill>
                <a:ea typeface="ＭＳ Ｐゴシック" charset="-128"/>
              </a:rPr>
              <a:t>canoists</a:t>
            </a: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South Wales cottage website, student laundry service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1601788" y="44624"/>
            <a:ext cx="7085012" cy="1139825"/>
          </a:xfrm>
          <a:custGeom>
            <a:avLst/>
            <a:gdLst>
              <a:gd name="T0" fmla="*/ 7085806 w 7085806"/>
              <a:gd name="T1" fmla="*/ 569913 h 1139825"/>
              <a:gd name="T2" fmla="*/ 3542903 w 7085806"/>
              <a:gd name="T3" fmla="*/ 1139825 h 1139825"/>
              <a:gd name="T4" fmla="*/ 0 w 7085806"/>
              <a:gd name="T5" fmla="*/ 569913 h 1139825"/>
              <a:gd name="T6" fmla="*/ 3542903 w 708580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85806"/>
              <a:gd name="T13" fmla="*/ 0 h 1139825"/>
              <a:gd name="T14" fmla="*/ 7085806 w 708580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85806" h="1139825">
                <a:moveTo>
                  <a:pt x="0" y="0"/>
                </a:moveTo>
                <a:lnTo>
                  <a:pt x="17629" y="0"/>
                </a:lnTo>
                <a:lnTo>
                  <a:pt x="17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Luke Ryan</a:t>
            </a: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3132138" y="1052736"/>
            <a:ext cx="5434012" cy="4824413"/>
          </a:xfrm>
          <a:custGeom>
            <a:avLst/>
            <a:gdLst>
              <a:gd name="T0" fmla="*/ 5434012 w 5434012"/>
              <a:gd name="T1" fmla="*/ 2412207 h 4824413"/>
              <a:gd name="T2" fmla="*/ 2717006 w 5434012"/>
              <a:gd name="T3" fmla="*/ 4824413 h 4824413"/>
              <a:gd name="T4" fmla="*/ 0 w 5434012"/>
              <a:gd name="T5" fmla="*/ 2412207 h 4824413"/>
              <a:gd name="T6" fmla="*/ 2717006 w 5434012"/>
              <a:gd name="T7" fmla="*/ 0 h 4824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34012"/>
              <a:gd name="T13" fmla="*/ 0 h 4824413"/>
              <a:gd name="T14" fmla="*/ 5434012 w 5434012"/>
              <a:gd name="T15" fmla="*/ 4824413 h 4824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34012" h="4824413">
                <a:moveTo>
                  <a:pt x="0" y="0"/>
                </a:moveTo>
                <a:lnTo>
                  <a:pt x="15094" y="0"/>
                </a:lnTo>
                <a:lnTo>
                  <a:pt x="15094" y="13402"/>
                </a:lnTo>
                <a:lnTo>
                  <a:pt x="0" y="134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Business Information Technology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Industrial Year in Information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Services,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/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followed by working for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I.S. part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time in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his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Set up Instant Chat system</a:t>
            </a: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468313" y="3573463"/>
            <a:ext cx="7931150" cy="2857500"/>
          </a:xfrm>
          <a:custGeom>
            <a:avLst/>
            <a:gdLst>
              <a:gd name="T0" fmla="*/ 7931150 w 7931150"/>
              <a:gd name="T1" fmla="*/ 1428750 h 2857500"/>
              <a:gd name="T2" fmla="*/ 3965575 w 7931150"/>
              <a:gd name="T3" fmla="*/ 2857500 h 2857500"/>
              <a:gd name="T4" fmla="*/ 0 w 7931150"/>
              <a:gd name="T5" fmla="*/ 1428750 h 2857500"/>
              <a:gd name="T6" fmla="*/ 3965575 w 7931150"/>
              <a:gd name="T7" fmla="*/ 0 h 2857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31150"/>
              <a:gd name="T13" fmla="*/ 0 h 2857500"/>
              <a:gd name="T14" fmla="*/ 7931150 w 7931150"/>
              <a:gd name="T15" fmla="*/ 2857500 h 2857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31150" h="2857500">
                <a:moveTo>
                  <a:pt x="0" y="0"/>
                </a:moveTo>
                <a:lnTo>
                  <a:pt x="22033" y="0"/>
                </a:lnTo>
                <a:lnTo>
                  <a:pt x="22033" y="7940"/>
                </a:lnTo>
                <a:lnTo>
                  <a:pt x="0" y="79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project: Charity website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Now: </a:t>
            </a:r>
            <a:r>
              <a:rPr lang="en-GB" sz="2600" dirty="0" err="1">
                <a:solidFill>
                  <a:srgbClr val="FFFFFF"/>
                </a:solidFill>
                <a:ea typeface="ＭＳ Ｐゴシック" charset="-128"/>
              </a:rPr>
              <a:t>BlueBay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 Asset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Management (IT infrastructure analyst)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“From now on whenever someone asks what I do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I'm </a:t>
            </a:r>
            <a:r>
              <a:rPr lang="en-GB" sz="2600" b="1" dirty="0">
                <a:solidFill>
                  <a:srgbClr val="FFFFFF"/>
                </a:solidFill>
                <a:ea typeface="ＭＳ Ｐゴシック" charset="-128"/>
              </a:rPr>
              <a:t>not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 going to tell them I work in IT,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plumber of the 21st century is a better description”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61975"/>
            <a:ext cx="2767012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1" y="73025"/>
            <a:ext cx="9144000" cy="1797050"/>
          </a:xfrm>
          <a:custGeom>
            <a:avLst/>
            <a:gdLst>
              <a:gd name="T0" fmla="*/ 4211960 w 4211960"/>
              <a:gd name="T1" fmla="*/ 898525 h 1797050"/>
              <a:gd name="T2" fmla="*/ 2105980 w 4211960"/>
              <a:gd name="T3" fmla="*/ 1797050 h 1797050"/>
              <a:gd name="T4" fmla="*/ 0 w 4211960"/>
              <a:gd name="T5" fmla="*/ 898525 h 1797050"/>
              <a:gd name="T6" fmla="*/ 2105980 w 4211960"/>
              <a:gd name="T7" fmla="*/ 0 h 17970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11960"/>
              <a:gd name="T13" fmla="*/ 0 h 1797050"/>
              <a:gd name="T14" fmla="*/ 4211960 w 4211960"/>
              <a:gd name="T15" fmla="*/ 1797050 h 1797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1960" h="1797050">
                <a:moveTo>
                  <a:pt x="0" y="0"/>
                </a:moveTo>
                <a:lnTo>
                  <a:pt x="25399" y="0"/>
                </a:lnTo>
                <a:lnTo>
                  <a:pt x="25399" y="4993"/>
                </a:lnTo>
                <a:lnTo>
                  <a:pt x="0" y="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BSc </a:t>
            </a: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degrees with Artificial Intelligence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CS &amp; AI: GG4R - 3 years, GG47 – 4 years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AI &amp; Robotics: GH76 - 3 years, GH7P – 4 years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285750" y="1892300"/>
            <a:ext cx="8605838" cy="4811713"/>
          </a:xfrm>
          <a:custGeom>
            <a:avLst/>
            <a:gdLst>
              <a:gd name="T0" fmla="*/ 8605838 w 8605838"/>
              <a:gd name="T1" fmla="*/ 2405857 h 4811713"/>
              <a:gd name="T2" fmla="*/ 4302919 w 8605838"/>
              <a:gd name="T3" fmla="*/ 4811713 h 4811713"/>
              <a:gd name="T4" fmla="*/ 0 w 8605838"/>
              <a:gd name="T5" fmla="*/ 2405857 h 4811713"/>
              <a:gd name="T6" fmla="*/ 4302919 w 8605838"/>
              <a:gd name="T7" fmla="*/ 0 h 4811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05838"/>
              <a:gd name="T13" fmla="*/ 0 h 4811713"/>
              <a:gd name="T14" fmla="*/ 8605838 w 8605838"/>
              <a:gd name="T15" fmla="*/ 4811713 h 4811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5838" h="4811713">
                <a:moveTo>
                  <a:pt x="0" y="0"/>
                </a:moveTo>
                <a:lnTo>
                  <a:pt x="23906" y="0"/>
                </a:lnTo>
                <a:lnTo>
                  <a:pt x="23906" y="13369"/>
                </a:lnTo>
                <a:lnTo>
                  <a:pt x="0" y="133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Explores artificial/computational systems that can do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things that are normally regarded as requiring intelligence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Core modules plus: Practical application of AI, appropriate tools,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theoretical understanding of AI, hardware, intelligent robotics,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space robotics, electives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Shadow detection for mobile robots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Bee inspired behaviour for robot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1619250" y="277813"/>
            <a:ext cx="3214688" cy="1139825"/>
          </a:xfrm>
          <a:custGeom>
            <a:avLst/>
            <a:gdLst>
              <a:gd name="T0" fmla="*/ 3214266 w 3214266"/>
              <a:gd name="T1" fmla="*/ 569913 h 1139825"/>
              <a:gd name="T2" fmla="*/ 1607133 w 3214266"/>
              <a:gd name="T3" fmla="*/ 1139825 h 1139825"/>
              <a:gd name="T4" fmla="*/ 0 w 3214266"/>
              <a:gd name="T5" fmla="*/ 569913 h 1139825"/>
              <a:gd name="T6" fmla="*/ 1607133 w 321426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14266"/>
              <a:gd name="T13" fmla="*/ 0 h 1139825"/>
              <a:gd name="T14" fmla="*/ 3214266 w 321426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4266" h="1139825">
                <a:moveTo>
                  <a:pt x="0" y="0"/>
                </a:moveTo>
                <a:lnTo>
                  <a:pt x="13574" y="0"/>
                </a:lnTo>
                <a:lnTo>
                  <a:pt x="13574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Will Smith</a:t>
            </a: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474663" y="2565400"/>
            <a:ext cx="8228012" cy="3402013"/>
          </a:xfrm>
          <a:custGeom>
            <a:avLst/>
            <a:gdLst>
              <a:gd name="T0" fmla="*/ 8228012 w 8228012"/>
              <a:gd name="T1" fmla="*/ 1701007 h 3402013"/>
              <a:gd name="T2" fmla="*/ 4114006 w 8228012"/>
              <a:gd name="T3" fmla="*/ 3402013 h 3402013"/>
              <a:gd name="T4" fmla="*/ 0 w 8228012"/>
              <a:gd name="T5" fmla="*/ 1701007 h 3402013"/>
              <a:gd name="T6" fmla="*/ 4114006 w 8228012"/>
              <a:gd name="T7" fmla="*/ 0 h 34020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3402013"/>
              <a:gd name="T14" fmla="*/ 8228012 w 8228012"/>
              <a:gd name="T15" fmla="*/ 3402013 h 3402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3402013">
                <a:moveTo>
                  <a:pt x="0" y="0"/>
                </a:moveTo>
                <a:lnTo>
                  <a:pt x="22858" y="0"/>
                </a:lnTo>
                <a:lnTo>
                  <a:pt x="22858" y="9453"/>
                </a:lnTo>
                <a:lnTo>
                  <a:pt x="0" y="94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from Bournemouth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Presented his work on sailing robots at the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International Robotic Sailing Conference 2012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Final Year project: Losing Beagle B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– learning from an autonomous sailing robot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BH-CD Systematic trading, a London hedge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fund company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660400"/>
            <a:ext cx="360045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-3175"/>
            <a:ext cx="9144000" cy="1631950"/>
          </a:xfrm>
          <a:custGeom>
            <a:avLst/>
            <a:gdLst>
              <a:gd name="T0" fmla="*/ 9144000 w 9144000"/>
              <a:gd name="T1" fmla="*/ 815975 h 1631950"/>
              <a:gd name="T2" fmla="*/ 4572000 w 9144000"/>
              <a:gd name="T3" fmla="*/ 1631950 h 1631950"/>
              <a:gd name="T4" fmla="*/ 0 w 9144000"/>
              <a:gd name="T5" fmla="*/ 815975 h 1631950"/>
              <a:gd name="T6" fmla="*/ 4572000 w 9144000"/>
              <a:gd name="T7" fmla="*/ 0 h 163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1631950"/>
              <a:gd name="T14" fmla="*/ 9144000 w 9144000"/>
              <a:gd name="T15" fmla="*/ 1631950 h 163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631950">
                <a:moveTo>
                  <a:pt x="0" y="0"/>
                </a:moveTo>
                <a:lnTo>
                  <a:pt x="25399" y="0"/>
                </a:lnTo>
                <a:lnTo>
                  <a:pt x="25399" y="4532"/>
                </a:lnTo>
                <a:lnTo>
                  <a:pt x="0" y="45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250825" y="1460500"/>
            <a:ext cx="8675688" cy="5676900"/>
          </a:xfrm>
          <a:custGeom>
            <a:avLst/>
            <a:gdLst>
              <a:gd name="T0" fmla="*/ 8675688 w 8675688"/>
              <a:gd name="T1" fmla="*/ 2838450 h 5676900"/>
              <a:gd name="T2" fmla="*/ 4337844 w 8675688"/>
              <a:gd name="T3" fmla="*/ 5676900 h 5676900"/>
              <a:gd name="T4" fmla="*/ 0 w 8675688"/>
              <a:gd name="T5" fmla="*/ 2838450 h 5676900"/>
              <a:gd name="T6" fmla="*/ 4337844 w 8675688"/>
              <a:gd name="T7" fmla="*/ 0 h 5676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75688"/>
              <a:gd name="T13" fmla="*/ 0 h 5676900"/>
              <a:gd name="T14" fmla="*/ 8675688 w 8675688"/>
              <a:gd name="T15" fmla="*/ 5676900 h 567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5688" h="5676900">
                <a:moveTo>
                  <a:pt x="0" y="0"/>
                </a:moveTo>
                <a:lnTo>
                  <a:pt x="24101" y="0"/>
                </a:lnTo>
                <a:lnTo>
                  <a:pt x="24101" y="15768"/>
                </a:lnTo>
                <a:lnTo>
                  <a:pt x="0" y="157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Specific applications include games development,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(medical) image understanding, movie special effects and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industrial quality control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b="1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Core modules plus: appropriate other modules such as: interactive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computer graphics, image processing, computer vision, C++,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machine learning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b="1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Detecting seed germination from time-lapse,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3D visualisation of planetary terrain,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evolutionary art on a mobile device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50825" y="166688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>
                <a:solidFill>
                  <a:srgbClr val="FFFFFF"/>
                </a:solidFill>
                <a:ea typeface="ＭＳ Ｐゴシック" charset="-128"/>
              </a:rPr>
              <a:t>BSc Computer Graphics, Vision and Games: </a:t>
            </a: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G450 – 3 years, G451 – 4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160313" y="116632"/>
            <a:ext cx="6923112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Objectives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of this Talk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1600200"/>
            <a:ext cx="9252520" cy="4525963"/>
          </a:xfrm>
          <a:custGeom>
            <a:avLst/>
            <a:gdLst>
              <a:gd name="T0" fmla="*/ 8229600 w 8229600"/>
              <a:gd name="T1" fmla="*/ 2262982 h 4525963"/>
              <a:gd name="T2" fmla="*/ 4114800 w 8229600"/>
              <a:gd name="T3" fmla="*/ 4525963 h 4525963"/>
              <a:gd name="T4" fmla="*/ 0 w 8229600"/>
              <a:gd name="T5" fmla="*/ 2262982 h 4525963"/>
              <a:gd name="T6" fmla="*/ 4114800 w 8229600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3"/>
              <a:gd name="T14" fmla="*/ 8229600 w 8229600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3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Tell you about </a:t>
            </a:r>
            <a:r>
              <a:rPr lang="en-GB" sz="3200" dirty="0" smtClean="0">
                <a:solidFill>
                  <a:srgbClr val="FFFFFF"/>
                </a:solidFill>
              </a:rPr>
              <a:t>University Computer Science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Tell you about Aberystwyth degrees as an example</a:t>
            </a:r>
            <a:endParaRPr lang="en-GB" sz="3200" dirty="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Show you what some graduates have done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05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1"/>
          <p:cNvSpPr>
            <a:spLocks noChangeArrowheads="1"/>
          </p:cNvSpPr>
          <p:nvPr/>
        </p:nvSpPr>
        <p:spPr bwMode="auto">
          <a:xfrm>
            <a:off x="0" y="-3175"/>
            <a:ext cx="9144000" cy="1631950"/>
          </a:xfrm>
          <a:custGeom>
            <a:avLst/>
            <a:gdLst>
              <a:gd name="T0" fmla="*/ 9144000 w 9144000"/>
              <a:gd name="T1" fmla="*/ 815975 h 1631950"/>
              <a:gd name="T2" fmla="*/ 4572000 w 9144000"/>
              <a:gd name="T3" fmla="*/ 1631950 h 1631950"/>
              <a:gd name="T4" fmla="*/ 0 w 9144000"/>
              <a:gd name="T5" fmla="*/ 815975 h 1631950"/>
              <a:gd name="T6" fmla="*/ 4572000 w 9144000"/>
              <a:gd name="T7" fmla="*/ 0 h 1631950"/>
              <a:gd name="T8" fmla="*/ 0 60000 65536"/>
              <a:gd name="T9" fmla="*/ 1 60000 65536"/>
              <a:gd name="T10" fmla="*/ 2 60000 65536"/>
              <a:gd name="T11" fmla="*/ 3 60000 65536"/>
              <a:gd name="T12" fmla="*/ 0 w 9144000"/>
              <a:gd name="T13" fmla="*/ 0 h 1631950"/>
              <a:gd name="T14" fmla="*/ 9144000 w 9144000"/>
              <a:gd name="T15" fmla="*/ 1631950 h 163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631950">
                <a:moveTo>
                  <a:pt x="0" y="0"/>
                </a:moveTo>
                <a:lnTo>
                  <a:pt x="25399" y="0"/>
                </a:lnTo>
                <a:lnTo>
                  <a:pt x="25399" y="4532"/>
                </a:lnTo>
                <a:lnTo>
                  <a:pt x="0" y="453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27" charset="0"/>
              <a:buNone/>
            </a:pPr>
            <a:endParaRPr lang="en-US" sz="1800"/>
          </a:p>
        </p:txBody>
      </p:sp>
      <p:sp>
        <p:nvSpPr>
          <p:cNvPr id="139267" name="AutoShape 2"/>
          <p:cNvSpPr>
            <a:spLocks noChangeArrowheads="1"/>
          </p:cNvSpPr>
          <p:nvPr/>
        </p:nvSpPr>
        <p:spPr bwMode="auto">
          <a:xfrm>
            <a:off x="250825" y="1460500"/>
            <a:ext cx="8675688" cy="5676900"/>
          </a:xfrm>
          <a:custGeom>
            <a:avLst/>
            <a:gdLst>
              <a:gd name="T0" fmla="*/ 8675688 w 8675688"/>
              <a:gd name="T1" fmla="*/ 2838450 h 5676900"/>
              <a:gd name="T2" fmla="*/ 4337844 w 8675688"/>
              <a:gd name="T3" fmla="*/ 5676900 h 5676900"/>
              <a:gd name="T4" fmla="*/ 0 w 8675688"/>
              <a:gd name="T5" fmla="*/ 2838450 h 5676900"/>
              <a:gd name="T6" fmla="*/ 4337844 w 8675688"/>
              <a:gd name="T7" fmla="*/ 0 h 5676900"/>
              <a:gd name="T8" fmla="*/ 0 60000 65536"/>
              <a:gd name="T9" fmla="*/ 1 60000 65536"/>
              <a:gd name="T10" fmla="*/ 2 60000 65536"/>
              <a:gd name="T11" fmla="*/ 3 60000 65536"/>
              <a:gd name="T12" fmla="*/ 0 w 8675688"/>
              <a:gd name="T13" fmla="*/ 0 h 5676900"/>
              <a:gd name="T14" fmla="*/ 8675688 w 8675688"/>
              <a:gd name="T15" fmla="*/ 5676900 h 567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5688" h="5676900">
                <a:moveTo>
                  <a:pt x="0" y="0"/>
                </a:moveTo>
                <a:lnTo>
                  <a:pt x="24101" y="0"/>
                </a:lnTo>
                <a:lnTo>
                  <a:pt x="24101" y="15768"/>
                </a:lnTo>
                <a:lnTo>
                  <a:pt x="0" y="1576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57200" indent="-457200" algn="ctr" hangingPunct="0"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NEW this year!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A gentle introduction to Computing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Can change to any other scheme after successfully passing the foundation year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Ideal for mature students or those who did not do as well on their A-levels as expected</a:t>
            </a:r>
          </a:p>
        </p:txBody>
      </p:sp>
      <p:sp>
        <p:nvSpPr>
          <p:cNvPr id="139268" name="Rectangle 1"/>
          <p:cNvSpPr>
            <a:spLocks noChangeArrowheads="1"/>
          </p:cNvSpPr>
          <p:nvPr/>
        </p:nvSpPr>
        <p:spPr bwMode="auto">
          <a:xfrm>
            <a:off x="250825" y="166688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BSc Computer Science with a foundation year G40F (4 years)</a:t>
            </a:r>
            <a:endParaRPr lang="en-GB" sz="2800">
              <a:solidFill>
                <a:srgbClr val="FFFFFF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08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  <a:extLst/>
        </p:spPr>
        <p:txBody>
          <a:bodyPr/>
          <a:lstStyle/>
          <a:p>
            <a:pPr eaLnBrk="1"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has just been a taster of what Aberystwyth does: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844824"/>
            <a:ext cx="8291512" cy="4260701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You should look at several universities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Check out things like:</a:t>
            </a: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Employability</a:t>
            </a: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Support for an industrial year</a:t>
            </a: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Group projects that simulate industry</a:t>
            </a: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Final year dissertations</a:t>
            </a: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000" kern="1200" dirty="0">
                <a:solidFill>
                  <a:srgbClr val="FFFFFF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rPr>
              <a:t>Are the students having fun?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hlink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>
              <a:solidFill>
                <a:schemeClr val="hlink"/>
              </a:solidFill>
            </a:endParaRPr>
          </a:p>
          <a:p>
            <a:pPr eaLnBrk="1">
              <a:buFont typeface="Wingdings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Questions???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You might want to: </a:t>
            </a:r>
          </a:p>
          <a:p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ee the list of degrees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http://courses.aber.ac.uk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See all modules</a:t>
            </a:r>
          </a:p>
          <a:p>
            <a:r>
              <a:rPr lang="en-GB" smtClean="0">
                <a:solidFill>
                  <a:schemeClr val="bg1"/>
                </a:solidFill>
                <a:hlinkClick r:id="rId3"/>
              </a:rPr>
              <a:t>http://www.aber.ac.uk/en/modules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And see fun projects</a:t>
            </a:r>
          </a:p>
          <a:p>
            <a:r>
              <a:rPr lang="en-GB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GB" dirty="0">
                <a:solidFill>
                  <a:schemeClr val="bg1"/>
                </a:solidFill>
                <a:hlinkClick r:id="rId4"/>
              </a:rPr>
              <a:t>://www.aber.ac.uk/en/cs/fun-projects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250825" y="871538"/>
            <a:ext cx="8008938" cy="3986212"/>
          </a:xfrm>
          <a:custGeom>
            <a:avLst/>
            <a:gdLst>
              <a:gd name="T0" fmla="*/ 8008243 w 8008243"/>
              <a:gd name="T1" fmla="*/ 1993106 h 3986212"/>
              <a:gd name="T2" fmla="*/ 4004122 w 8008243"/>
              <a:gd name="T3" fmla="*/ 3986212 h 3986212"/>
              <a:gd name="T4" fmla="*/ 0 w 8008243"/>
              <a:gd name="T5" fmla="*/ 1993106 h 3986212"/>
              <a:gd name="T6" fmla="*/ 4004122 w 8008243"/>
              <a:gd name="T7" fmla="*/ 0 h 3986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08243"/>
              <a:gd name="T13" fmla="*/ 0 h 3986212"/>
              <a:gd name="T14" fmla="*/ 8008243 w 8008243"/>
              <a:gd name="T15" fmla="*/ 3986212 h 3986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8243" h="3986212">
                <a:moveTo>
                  <a:pt x="0" y="0"/>
                </a:moveTo>
                <a:lnTo>
                  <a:pt x="20340" y="0"/>
                </a:lnTo>
                <a:lnTo>
                  <a:pt x="20340" y="11073"/>
                </a:lnTo>
                <a:lnTo>
                  <a:pt x="0" y="110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FF"/>
                </a:solidFill>
                <a:ea typeface="ＭＳ Ｐゴシック" charset="-128"/>
              </a:rPr>
              <a:t>Other 2nd year individual games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FF"/>
                </a:solidFill>
                <a:ea typeface="ＭＳ Ｐゴシック" charset="-128"/>
              </a:rPr>
              <a:t>(from the Interactive web programming module):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3"/>
              </a:rPr>
              <a:t>Connor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4"/>
              </a:rPr>
              <a:t>Gideon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5"/>
              </a:rPr>
              <a:t>Natalia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erUni LogoNEG+wave DarkSOLIDshadow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000" y="-1602000"/>
            <a:ext cx="8601456" cy="60797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99892" y="5600699"/>
            <a:ext cx="7616524" cy="56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36000" tIns="36000" rIns="36000" bIns="36000" anchor="ctr">
            <a:normAutofit fontScale="92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endParaRPr lang="en-GB" sz="1400" dirty="0">
              <a:solidFill>
                <a:schemeClr val="bg1"/>
              </a:solidFill>
              <a:latin typeface="Myriad Pro Semibold"/>
              <a:cs typeface="Myriad Pro Semibold"/>
            </a:endParaRPr>
          </a:p>
          <a:p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Am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wybodaeth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ar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beth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allech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CHI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dderbyn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,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ewch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i’r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wefan</a:t>
            </a:r>
            <a:endParaRPr lang="en-GB" sz="1400" i="1" dirty="0" smtClean="0">
              <a:solidFill>
                <a:schemeClr val="bg1"/>
              </a:solidFill>
              <a:latin typeface="Myriad Pro"/>
              <a:cs typeface="Myriad Pro"/>
            </a:endParaRPr>
          </a:p>
          <a:p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For information on what YOU could receive visit our website</a:t>
            </a:r>
            <a:endParaRPr lang="en-GB" sz="1400" i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403399" y="2374751"/>
            <a:ext cx="67341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The above masthead is mandatory on the first slide of every University presentation.</a:t>
            </a:r>
          </a:p>
          <a:p>
            <a:pPr algn="ctr" eaLnBrk="1" hangingPunct="1"/>
            <a:endParaRPr lang="en-US" sz="2500" dirty="0">
              <a:solidFill>
                <a:schemeClr val="bg2"/>
              </a:solidFill>
              <a:latin typeface="Myriad Pro" charset="0"/>
              <a:cs typeface="Myriad Pro" charset="0"/>
            </a:endParaRPr>
          </a:p>
          <a:p>
            <a:pPr algn="ctr" eaLnBrk="1" hangingPunct="1"/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Department </a:t>
            </a:r>
            <a:r>
              <a:rPr lang="en-US" sz="2500" dirty="0" err="1">
                <a:solidFill>
                  <a:schemeClr val="bg2"/>
                </a:solidFill>
                <a:latin typeface="Myriad Pro" charset="0"/>
                <a:cs typeface="Myriad Pro" charset="0"/>
              </a:rPr>
              <a:t>Colour</a:t>
            </a:r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9512" y="1915930"/>
            <a:ext cx="8640959" cy="12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Un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o’r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pecynnau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gorau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o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Ysgoloriaethau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a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Bwrsariaethau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yn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y DU</a:t>
            </a:r>
          </a:p>
          <a:p>
            <a:pPr eaLnBrk="1" hangingPunct="1"/>
            <a:endParaRPr lang="en-US" sz="1400" dirty="0" smtClean="0">
              <a:solidFill>
                <a:schemeClr val="accent3"/>
              </a:solidFill>
              <a:latin typeface="Myriad Pro Light"/>
              <a:cs typeface="Myriad Pro Light"/>
            </a:endParaRPr>
          </a:p>
          <a:p>
            <a:pPr eaLnBrk="1" hangingPunct="1"/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One of the best Scholarship and Bursary packages in the </a:t>
            </a:r>
            <a:r>
              <a:rPr lang="en-US" sz="2200" dirty="0">
                <a:solidFill>
                  <a:schemeClr val="accent3"/>
                </a:solidFill>
                <a:latin typeface="Myriad Pro Light"/>
                <a:cs typeface="Myriad Pro Light"/>
              </a:rPr>
              <a:t>UK: </a:t>
            </a:r>
            <a:r>
              <a:rPr lang="en-US" sz="2200" dirty="0">
                <a:solidFill>
                  <a:schemeClr val="accent3"/>
                </a:solidFill>
                <a:latin typeface="Myriad Pro Light"/>
                <a:cs typeface="Myriad Pro Light"/>
                <a:hlinkClick r:id="rId4"/>
              </a:rPr>
              <a:t>http://www.aber.ac.uk/en/scholarships-bursaries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  <a:hlinkClick r:id="rId4"/>
              </a:rPr>
              <a:t>/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576" y="3713982"/>
            <a:ext cx="4520472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Ar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gyfer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POB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cwrs</a:t>
            </a:r>
            <a:endParaRPr lang="en-GB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Yn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ychwanegol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i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grantiau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/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benthyciadau</a:t>
            </a:r>
            <a:endParaRPr lang="en-GB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Gwerth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hyd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at £15,000</a:t>
            </a:r>
            <a:endParaRPr lang="en-GB" sz="11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2228" y="3714174"/>
            <a:ext cx="3263952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Available for ALL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In addition to grants /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Receive up to £15,000</a:t>
            </a:r>
            <a:endParaRPr lang="en-GB" sz="11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89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2894013" y="765175"/>
            <a:ext cx="6069012" cy="5254625"/>
          </a:xfrm>
          <a:custGeom>
            <a:avLst/>
            <a:gdLst>
              <a:gd name="T0" fmla="*/ 6069012 w 6069012"/>
              <a:gd name="T1" fmla="*/ 2627548 h 5255096"/>
              <a:gd name="T2" fmla="*/ 3034506 w 6069012"/>
              <a:gd name="T3" fmla="*/ 5255096 h 5255096"/>
              <a:gd name="T4" fmla="*/ 0 w 6069012"/>
              <a:gd name="T5" fmla="*/ 2627548 h 5255096"/>
              <a:gd name="T6" fmla="*/ 3034506 w 6069012"/>
              <a:gd name="T7" fmla="*/ 0 h 52550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69012"/>
              <a:gd name="T13" fmla="*/ 0 h 5255096"/>
              <a:gd name="T14" fmla="*/ 6069012 w 6069012"/>
              <a:gd name="T15" fmla="*/ 5255096 h 52550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9012" h="5255096">
                <a:moveTo>
                  <a:pt x="0" y="0"/>
                </a:moveTo>
                <a:lnTo>
                  <a:pt x="16860" y="0"/>
                </a:lnTo>
                <a:lnTo>
                  <a:pt x="16860" y="13000"/>
                </a:lnTo>
                <a:lnTo>
                  <a:pt x="0" y="13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From Bulgaria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Computer Science – G401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Worked for Information Services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 Industrial Year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project: Mapping out scientific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funding opportunities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Won JISC funding of £5000 to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further develop his project in summer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2013 (Student Summer of Innovation)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Went to work for </a:t>
            </a:r>
            <a:r>
              <a:rPr lang="en-GB" sz="2600" u="sng">
                <a:solidFill>
                  <a:srgbClr val="FFFFFF"/>
                </a:solidFill>
                <a:ea typeface="ＭＳ Ｐゴシック" charset="-128"/>
                <a:hlinkClick r:id="rId3"/>
              </a:rPr>
              <a:t>CottageLabs</a:t>
            </a: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 in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Cardiff/Edinburgh as an open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source programmer</a:t>
            </a:r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1908175" y="277813"/>
            <a:ext cx="6778625" cy="1139825"/>
          </a:xfrm>
          <a:custGeom>
            <a:avLst/>
            <a:gdLst>
              <a:gd name="T0" fmla="*/ 6778625 w 6778625"/>
              <a:gd name="T1" fmla="*/ 569913 h 1139825"/>
              <a:gd name="T2" fmla="*/ 3389313 w 6778625"/>
              <a:gd name="T3" fmla="*/ 1139825 h 1139825"/>
              <a:gd name="T4" fmla="*/ 0 w 6778625"/>
              <a:gd name="T5" fmla="*/ 569913 h 1139825"/>
              <a:gd name="T6" fmla="*/ 3389313 w 6778625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778625"/>
              <a:gd name="T13" fmla="*/ 0 h 1139825"/>
              <a:gd name="T14" fmla="*/ 6778625 w 6778625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78625" h="1139825">
                <a:moveTo>
                  <a:pt x="0" y="0"/>
                </a:moveTo>
                <a:lnTo>
                  <a:pt x="18829" y="0"/>
                </a:lnTo>
                <a:lnTo>
                  <a:pt x="188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Emanuil Tolev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28775"/>
            <a:ext cx="25193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4643438" y="277813"/>
            <a:ext cx="4275137" cy="1139825"/>
          </a:xfrm>
          <a:custGeom>
            <a:avLst/>
            <a:gdLst>
              <a:gd name="T0" fmla="*/ 4274567 w 4274567"/>
              <a:gd name="T1" fmla="*/ 569913 h 1139825"/>
              <a:gd name="T2" fmla="*/ 2137284 w 4274567"/>
              <a:gd name="T3" fmla="*/ 1139825 h 1139825"/>
              <a:gd name="T4" fmla="*/ 0 w 4274567"/>
              <a:gd name="T5" fmla="*/ 569913 h 1139825"/>
              <a:gd name="T6" fmla="*/ 2137284 w 4274567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74567"/>
              <a:gd name="T13" fmla="*/ 0 h 1139825"/>
              <a:gd name="T14" fmla="*/ 4274567 w 4274567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74567" h="1139825">
                <a:moveTo>
                  <a:pt x="0" y="0"/>
                </a:moveTo>
                <a:lnTo>
                  <a:pt x="18276" y="0"/>
                </a:lnTo>
                <a:lnTo>
                  <a:pt x="18276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Matthew Harrison-Jones</a:t>
            </a: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2482850" y="1268413"/>
            <a:ext cx="6202363" cy="4856162"/>
          </a:xfrm>
          <a:custGeom>
            <a:avLst/>
            <a:gdLst>
              <a:gd name="T0" fmla="*/ 6202363 w 6202363"/>
              <a:gd name="T1" fmla="*/ 2428081 h 4856162"/>
              <a:gd name="T2" fmla="*/ 3101182 w 6202363"/>
              <a:gd name="T3" fmla="*/ 4856162 h 4856162"/>
              <a:gd name="T4" fmla="*/ 0 w 6202363"/>
              <a:gd name="T5" fmla="*/ 2428081 h 4856162"/>
              <a:gd name="T6" fmla="*/ 3101182 w 6202363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02363"/>
              <a:gd name="T13" fmla="*/ 0 h 4856162"/>
              <a:gd name="T14" fmla="*/ 6202363 w 6202363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2363" h="4856162">
                <a:moveTo>
                  <a:pt x="0" y="0"/>
                </a:moveTo>
                <a:lnTo>
                  <a:pt x="17230" y="0"/>
                </a:lnTo>
                <a:lnTo>
                  <a:pt x="17230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Internet Computing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Developed an HTML5 application to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model fish population for IBERS staff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as a summer project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year project: Kinect controls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for an HTML5 games console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Went to work for a Kickstarter-funded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startup company (Ghost)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Now working for Clock, a digital agency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26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21590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2339975" y="277813"/>
            <a:ext cx="6578600" cy="1139825"/>
          </a:xfrm>
          <a:custGeom>
            <a:avLst/>
            <a:gdLst>
              <a:gd name="T0" fmla="*/ 6578600 w 6578600"/>
              <a:gd name="T1" fmla="*/ 569913 h 1139825"/>
              <a:gd name="T2" fmla="*/ 3289300 w 6578600"/>
              <a:gd name="T3" fmla="*/ 1139825 h 1139825"/>
              <a:gd name="T4" fmla="*/ 0 w 6578600"/>
              <a:gd name="T5" fmla="*/ 569913 h 1139825"/>
              <a:gd name="T6" fmla="*/ 3289300 w 6578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578600"/>
              <a:gd name="T13" fmla="*/ 0 h 1139825"/>
              <a:gd name="T14" fmla="*/ 6578600 w 6578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8600" h="1139825">
                <a:moveTo>
                  <a:pt x="0" y="0"/>
                </a:moveTo>
                <a:lnTo>
                  <a:pt x="18276" y="0"/>
                </a:lnTo>
                <a:lnTo>
                  <a:pt x="18276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Huldah Knox-Thomas</a:t>
            </a: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2627313" y="1268413"/>
            <a:ext cx="6202362" cy="4856162"/>
          </a:xfrm>
          <a:custGeom>
            <a:avLst/>
            <a:gdLst>
              <a:gd name="T0" fmla="*/ 6202362 w 6202362"/>
              <a:gd name="T1" fmla="*/ 2428081 h 4856162"/>
              <a:gd name="T2" fmla="*/ 3101181 w 6202362"/>
              <a:gd name="T3" fmla="*/ 4856162 h 4856162"/>
              <a:gd name="T4" fmla="*/ 0 w 6202362"/>
              <a:gd name="T5" fmla="*/ 2428081 h 4856162"/>
              <a:gd name="T6" fmla="*/ 3101181 w 6202362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02362"/>
              <a:gd name="T13" fmla="*/ 0 h 4856162"/>
              <a:gd name="T14" fmla="*/ 6202362 w 6202362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2362" h="4856162">
                <a:moveTo>
                  <a:pt x="0" y="0"/>
                </a:moveTo>
                <a:lnTo>
                  <a:pt x="17230" y="0"/>
                </a:lnTo>
                <a:lnTo>
                  <a:pt x="17230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From Aberystwyth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Internet Computing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Did her degree as a mature student,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and a single mother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Involved in volunteering, RAG,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Mature Students Union,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Union Events and Integration Officer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year project: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 one stop site for all information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relating to events, people and places in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Aberystwyth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Still organising events in Aber now.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96975"/>
            <a:ext cx="21590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4572000" y="277813"/>
            <a:ext cx="4114800" cy="1139825"/>
          </a:xfrm>
          <a:custGeom>
            <a:avLst/>
            <a:gdLst>
              <a:gd name="T0" fmla="*/ 4114800 w 4114800"/>
              <a:gd name="T1" fmla="*/ 569913 h 1139825"/>
              <a:gd name="T2" fmla="*/ 2057400 w 4114800"/>
              <a:gd name="T3" fmla="*/ 1139825 h 1139825"/>
              <a:gd name="T4" fmla="*/ 0 w 4114800"/>
              <a:gd name="T5" fmla="*/ 569913 h 1139825"/>
              <a:gd name="T6" fmla="*/ 2057400 w 41148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39825"/>
              <a:gd name="T14" fmla="*/ 4114800 w 41148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39825">
                <a:moveTo>
                  <a:pt x="0" y="0"/>
                </a:moveTo>
                <a:lnTo>
                  <a:pt x="21629" y="0"/>
                </a:lnTo>
                <a:lnTo>
                  <a:pt x="21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Tom Blanchard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3024188" y="1520825"/>
            <a:ext cx="5680075" cy="4751388"/>
          </a:xfrm>
          <a:custGeom>
            <a:avLst/>
            <a:gdLst>
              <a:gd name="T0" fmla="*/ 5680075 w 5680075"/>
              <a:gd name="T1" fmla="*/ 2375694 h 4751388"/>
              <a:gd name="T2" fmla="*/ 2840038 w 5680075"/>
              <a:gd name="T3" fmla="*/ 4751388 h 4751388"/>
              <a:gd name="T4" fmla="*/ 0 w 5680075"/>
              <a:gd name="T5" fmla="*/ 2375694 h 4751388"/>
              <a:gd name="T6" fmla="*/ 2840038 w 5680075"/>
              <a:gd name="T7" fmla="*/ 0 h 47513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680075"/>
              <a:gd name="T13" fmla="*/ 0 h 4751388"/>
              <a:gd name="T14" fmla="*/ 5680075 w 5680075"/>
              <a:gd name="T15" fmla="*/ 4751388 h 4751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0075" h="4751388">
                <a:moveTo>
                  <a:pt x="0" y="0"/>
                </a:moveTo>
                <a:lnTo>
                  <a:pt x="15779" y="0"/>
                </a:lnTo>
                <a:lnTo>
                  <a:pt x="15779" y="13200"/>
                </a:lnTo>
                <a:lnTo>
                  <a:pt x="0" y="13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from Brighton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Industrial Year working for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Dr. Mark Neal in the department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Final Year project: Development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of an Autonomous Tethered and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Submersible Data Buoy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Now: PhD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17588"/>
            <a:ext cx="2717800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1763713" y="277813"/>
            <a:ext cx="6923087" cy="1139825"/>
          </a:xfrm>
          <a:custGeom>
            <a:avLst/>
            <a:gdLst>
              <a:gd name="T0" fmla="*/ 6923112 w 6923112"/>
              <a:gd name="T1" fmla="*/ 569913 h 1139825"/>
              <a:gd name="T2" fmla="*/ 3461556 w 6923112"/>
              <a:gd name="T3" fmla="*/ 1139825 h 1139825"/>
              <a:gd name="T4" fmla="*/ 0 w 6923112"/>
              <a:gd name="T5" fmla="*/ 569913 h 1139825"/>
              <a:gd name="T6" fmla="*/ 3461556 w 692311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923112"/>
              <a:gd name="T13" fmla="*/ 0 h 1139825"/>
              <a:gd name="T14" fmla="*/ 6923112 w 692311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23112" h="1139825">
                <a:moveTo>
                  <a:pt x="0" y="0"/>
                </a:moveTo>
                <a:lnTo>
                  <a:pt x="17228" y="0"/>
                </a:lnTo>
                <a:lnTo>
                  <a:pt x="17228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Rob Yeates</a:t>
            </a: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771775" y="1268413"/>
            <a:ext cx="6051550" cy="4856162"/>
          </a:xfrm>
          <a:custGeom>
            <a:avLst/>
            <a:gdLst>
              <a:gd name="T0" fmla="*/ 6051550 w 6051550"/>
              <a:gd name="T1" fmla="*/ 2428081 h 4856162"/>
              <a:gd name="T2" fmla="*/ 3025775 w 6051550"/>
              <a:gd name="T3" fmla="*/ 4856162 h 4856162"/>
              <a:gd name="T4" fmla="*/ 0 w 6051550"/>
              <a:gd name="T5" fmla="*/ 2428081 h 4856162"/>
              <a:gd name="T6" fmla="*/ 3025775 w 6051550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51550"/>
              <a:gd name="T13" fmla="*/ 0 h 4856162"/>
              <a:gd name="T14" fmla="*/ 6051550 w 6051550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1550" h="4856162">
                <a:moveTo>
                  <a:pt x="0" y="0"/>
                </a:moveTo>
                <a:lnTo>
                  <a:pt x="16811" y="0"/>
                </a:lnTo>
                <a:lnTo>
                  <a:pt x="16811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From Somerset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Mature student  (was a catering manager)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Industrial year at </a:t>
            </a:r>
            <a:r>
              <a:rPr lang="en-GB" sz="2400" u="sng">
                <a:solidFill>
                  <a:srgbClr val="FFFFFF"/>
                </a:solidFill>
                <a:ea typeface="ＭＳ Ｐゴシック" charset="-128"/>
                <a:hlinkClick r:id="rId3"/>
              </a:rPr>
              <a:t>Goldman-Sachs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,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Final Project: System using Transport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for London data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Was on MEng but they offered him a job,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so graduated with first class BEng!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96975"/>
            <a:ext cx="2286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57200" y="1312863"/>
            <a:ext cx="8229600" cy="4525962"/>
          </a:xfrm>
          <a:custGeom>
            <a:avLst/>
            <a:gdLst>
              <a:gd name="T0" fmla="*/ 8229600 w 8229600"/>
              <a:gd name="T1" fmla="*/ 2262981 h 4525962"/>
              <a:gd name="T2" fmla="*/ 4114800 w 8229600"/>
              <a:gd name="T3" fmla="*/ 4525962 h 4525962"/>
              <a:gd name="T4" fmla="*/ 0 w 8229600"/>
              <a:gd name="T5" fmla="*/ 2262981 h 4525962"/>
              <a:gd name="T6" fmla="*/ 4114800 w 8229600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2"/>
              <a:gd name="T14" fmla="*/ 8229600 w 8229600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2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Full-time </a:t>
            </a:r>
            <a:r>
              <a:rPr lang="en-GB" sz="3200" dirty="0">
                <a:solidFill>
                  <a:srgbClr val="FFFFFF"/>
                </a:solidFill>
              </a:rPr>
              <a:t>lecturing staff plus some part time </a:t>
            </a:r>
            <a:r>
              <a:rPr lang="en-GB" sz="3200" dirty="0" smtClean="0">
                <a:solidFill>
                  <a:srgbClr val="FFFFFF"/>
                </a:solidFill>
              </a:rPr>
              <a:t>staff </a:t>
            </a:r>
            <a:r>
              <a:rPr lang="en-GB" sz="3200" dirty="0">
                <a:solidFill>
                  <a:srgbClr val="FFFFFF"/>
                </a:solidFill>
              </a:rPr>
              <a:t>helping </a:t>
            </a:r>
            <a:r>
              <a:rPr lang="en-GB" sz="3200" dirty="0" smtClean="0">
                <a:solidFill>
                  <a:srgbClr val="FFFFFF"/>
                </a:solidFill>
              </a:rPr>
              <a:t>out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Support and research </a:t>
            </a:r>
            <a:r>
              <a:rPr lang="en-GB" sz="3200" dirty="0" smtClean="0">
                <a:solidFill>
                  <a:srgbClr val="FFFFFF"/>
                </a:solidFill>
              </a:rPr>
              <a:t>staff</a:t>
            </a:r>
            <a:endParaRPr lang="en-GB" sz="3200" dirty="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Lots of undergraduates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Probably some MSc </a:t>
            </a:r>
            <a:r>
              <a:rPr lang="en-GB" sz="3200" dirty="0">
                <a:solidFill>
                  <a:srgbClr val="FFFFFF"/>
                </a:solidFill>
              </a:rPr>
              <a:t>students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PhD </a:t>
            </a:r>
            <a:r>
              <a:rPr lang="en-GB" sz="3200" dirty="0">
                <a:solidFill>
                  <a:srgbClr val="FFFFFF"/>
                </a:solidFill>
              </a:rPr>
              <a:t>students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07504" y="298450"/>
            <a:ext cx="90364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Who makes up a CS  Department?</a:t>
            </a:r>
            <a:endParaRPr lang="en-GB" sz="44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753100" cy="4314825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3635375" y="4941888"/>
            <a:ext cx="5040313" cy="942975"/>
          </a:xfrm>
          <a:custGeom>
            <a:avLst/>
            <a:gdLst>
              <a:gd name="T0" fmla="*/ 5039792 w 5039792"/>
              <a:gd name="T1" fmla="*/ 471488 h 942975"/>
              <a:gd name="T2" fmla="*/ 2519896 w 5039792"/>
              <a:gd name="T3" fmla="*/ 942975 h 942975"/>
              <a:gd name="T4" fmla="*/ 0 w 5039792"/>
              <a:gd name="T5" fmla="*/ 471488 h 942975"/>
              <a:gd name="T6" fmla="*/ 2519896 w 5039792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39792"/>
              <a:gd name="T13" fmla="*/ 0 h 942975"/>
              <a:gd name="T14" fmla="*/ 5039792 w 5039792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792" h="942975">
                <a:moveTo>
                  <a:pt x="0" y="0"/>
                </a:moveTo>
                <a:lnTo>
                  <a:pt x="22599" y="0"/>
                </a:lnTo>
                <a:lnTo>
                  <a:pt x="22599" y="2621"/>
                </a:lnTo>
                <a:lnTo>
                  <a:pt x="0" y="262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Tom on a project involved with automated 3D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modelling of the calving edge of glaciers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647700" y="1312863"/>
            <a:ext cx="8029575" cy="4525962"/>
          </a:xfrm>
          <a:custGeom>
            <a:avLst/>
            <a:gdLst>
              <a:gd name="T0" fmla="*/ 8029575 w 8029575"/>
              <a:gd name="T1" fmla="*/ 2262981 h 4525962"/>
              <a:gd name="T2" fmla="*/ 4014788 w 8029575"/>
              <a:gd name="T3" fmla="*/ 4525962 h 4525962"/>
              <a:gd name="T4" fmla="*/ 0 w 8029575"/>
              <a:gd name="T5" fmla="*/ 2262981 h 4525962"/>
              <a:gd name="T6" fmla="*/ 4014788 w 8029575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9575"/>
              <a:gd name="T13" fmla="*/ 0 h 4525962"/>
              <a:gd name="T14" fmla="*/ 8029575 w 8029575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9575" h="4525962">
                <a:moveTo>
                  <a:pt x="0" y="0"/>
                </a:moveTo>
                <a:lnTo>
                  <a:pt x="22304" y="0"/>
                </a:lnTo>
                <a:lnTo>
                  <a:pt x="22304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Computing is the study of how computers and computer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systems work, and how they are constructed and 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programmed, and the foundations of information and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computation</a:t>
            </a:r>
          </a:p>
          <a:p>
            <a:pPr>
              <a:lnSpc>
                <a:spcPct val="12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2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explores principles and ideas rather than artefacts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creators, not just consumers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165850" y="3341688"/>
            <a:ext cx="29241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r>
              <a:rPr lang="en-GB" sz="2000">
                <a:solidFill>
                  <a:srgbClr val="FFFFFF"/>
                </a:solidFill>
              </a:rPr>
              <a:t>[CAS white paper, 2010]</a:t>
            </a: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457200" y="188913"/>
            <a:ext cx="7575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FFFFFF"/>
                </a:solidFill>
              </a:rPr>
              <a:t>What is computing?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1470025" y="3971925"/>
            <a:ext cx="2390775" cy="515938"/>
          </a:xfrm>
          <a:custGeom>
            <a:avLst/>
            <a:gdLst>
              <a:gd name="T0" fmla="*/ 2390775 w 2390775"/>
              <a:gd name="T1" fmla="*/ 257969 h 515938"/>
              <a:gd name="T2" fmla="*/ 1195388 w 2390775"/>
              <a:gd name="T3" fmla="*/ 515938 h 515938"/>
              <a:gd name="T4" fmla="*/ 0 w 2390775"/>
              <a:gd name="T5" fmla="*/ 257969 h 515938"/>
              <a:gd name="T6" fmla="*/ 1195388 w 2390775"/>
              <a:gd name="T7" fmla="*/ 0 h 515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90775"/>
              <a:gd name="T13" fmla="*/ 0 h 515938"/>
              <a:gd name="T14" fmla="*/ 2390775 w 2390775"/>
              <a:gd name="T15" fmla="*/ 515938 h 515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775" h="515938">
                <a:moveTo>
                  <a:pt x="0" y="0"/>
                </a:moveTo>
                <a:lnTo>
                  <a:pt x="6643" y="0"/>
                </a:lnTo>
                <a:lnTo>
                  <a:pt x="6643" y="1436"/>
                </a:lnTo>
                <a:lnTo>
                  <a:pt x="0" y="1436"/>
                </a:lnTo>
                <a:lnTo>
                  <a:pt x="0" y="0"/>
                </a:lnTo>
                <a:close/>
              </a:path>
            </a:pathLst>
          </a:custGeom>
          <a:solidFill>
            <a:srgbClr val="0067A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2800" b="1">
                <a:solidFill>
                  <a:srgbClr val="AAB9D3"/>
                </a:solidFill>
              </a:rPr>
              <a:t>Ideas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755650" y="277813"/>
            <a:ext cx="8388350" cy="917575"/>
          </a:xfrm>
          <a:custGeom>
            <a:avLst/>
            <a:gdLst>
              <a:gd name="T0" fmla="*/ 8388424 w 8388424"/>
              <a:gd name="T1" fmla="*/ 458788 h 917575"/>
              <a:gd name="T2" fmla="*/ 4194212 w 8388424"/>
              <a:gd name="T3" fmla="*/ 917575 h 917575"/>
              <a:gd name="T4" fmla="*/ 0 w 8388424"/>
              <a:gd name="T5" fmla="*/ 458788 h 917575"/>
              <a:gd name="T6" fmla="*/ 4194212 w 8388424"/>
              <a:gd name="T7" fmla="*/ 0 h 917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388424"/>
              <a:gd name="T13" fmla="*/ 0 h 917575"/>
              <a:gd name="T14" fmla="*/ 8388424 w 8388424"/>
              <a:gd name="T15" fmla="*/ 917575 h 917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8424" h="917575">
                <a:moveTo>
                  <a:pt x="0" y="0"/>
                </a:moveTo>
                <a:lnTo>
                  <a:pt x="25399" y="0"/>
                </a:lnTo>
                <a:lnTo>
                  <a:pt x="25399" y="2552"/>
                </a:lnTo>
                <a:lnTo>
                  <a:pt x="0" y="2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395288" y="1196975"/>
            <a:ext cx="8712200" cy="4967288"/>
          </a:xfrm>
          <a:custGeom>
            <a:avLst/>
            <a:gdLst>
              <a:gd name="T0" fmla="*/ 8712200 w 8712200"/>
              <a:gd name="T1" fmla="*/ 2483644 h 4967288"/>
              <a:gd name="T2" fmla="*/ 4356100 w 8712200"/>
              <a:gd name="T3" fmla="*/ 4967288 h 4967288"/>
              <a:gd name="T4" fmla="*/ 0 w 8712200"/>
              <a:gd name="T5" fmla="*/ 2483644 h 4967288"/>
              <a:gd name="T6" fmla="*/ 4356100 w 8712200"/>
              <a:gd name="T7" fmla="*/ 0 h 4967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4967288"/>
              <a:gd name="T14" fmla="*/ 8712200 w 8712200"/>
              <a:gd name="T15" fmla="*/ 4967288 h 4967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4967288">
                <a:moveTo>
                  <a:pt x="0" y="0"/>
                </a:moveTo>
                <a:lnTo>
                  <a:pt x="24202" y="0"/>
                </a:lnTo>
                <a:lnTo>
                  <a:pt x="24202" y="13800"/>
                </a:lnTo>
                <a:lnTo>
                  <a:pt x="0" y="13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We seek to produce graduates who have: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 broad knowledge of Computing,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 wide skills base,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good intellectual skills, and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strengthened interpersonal skills.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 smtClean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So that they …. 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              can adapt and be relevant in 10 years time.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072063" y="3971925"/>
            <a:ext cx="2662237" cy="515938"/>
          </a:xfrm>
          <a:custGeom>
            <a:avLst/>
            <a:gdLst>
              <a:gd name="T0" fmla="*/ 2662237 w 2662237"/>
              <a:gd name="T1" fmla="*/ 257969 h 515938"/>
              <a:gd name="T2" fmla="*/ 1331119 w 2662237"/>
              <a:gd name="T3" fmla="*/ 515938 h 515938"/>
              <a:gd name="T4" fmla="*/ 0 w 2662237"/>
              <a:gd name="T5" fmla="*/ 257969 h 515938"/>
              <a:gd name="T6" fmla="*/ 1331119 w 2662237"/>
              <a:gd name="T7" fmla="*/ 0 h 515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62237"/>
              <a:gd name="T13" fmla="*/ 0 h 515938"/>
              <a:gd name="T14" fmla="*/ 2662237 w 2662237"/>
              <a:gd name="T15" fmla="*/ 515938 h 515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2237" h="515938">
                <a:moveTo>
                  <a:pt x="0" y="0"/>
                </a:moveTo>
                <a:lnTo>
                  <a:pt x="7394" y="0"/>
                </a:lnTo>
                <a:lnTo>
                  <a:pt x="7394" y="1436"/>
                </a:lnTo>
                <a:lnTo>
                  <a:pt x="0" y="1436"/>
                </a:lnTo>
                <a:lnTo>
                  <a:pt x="0" y="0"/>
                </a:lnTo>
                <a:close/>
              </a:path>
            </a:pathLst>
          </a:custGeom>
          <a:solidFill>
            <a:srgbClr val="0067A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2800" b="1">
                <a:solidFill>
                  <a:srgbClr val="AAB9D3"/>
                </a:solidFill>
              </a:rPr>
              <a:t>Training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548063" y="4977462"/>
            <a:ext cx="20066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4454381" y="3374087"/>
            <a:ext cx="14288" cy="15779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V="1">
            <a:off x="3725863" y="3360810"/>
            <a:ext cx="1411288" cy="1746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4386263" y="3279775"/>
            <a:ext cx="165100" cy="165100"/>
          </a:xfrm>
          <a:custGeom>
            <a:avLst/>
            <a:gdLst>
              <a:gd name="T0" fmla="*/ 165100 w 165100"/>
              <a:gd name="T1" fmla="*/ 82550 h 165100"/>
              <a:gd name="T2" fmla="*/ 82550 w 165100"/>
              <a:gd name="T3" fmla="*/ 165100 h 165100"/>
              <a:gd name="T4" fmla="*/ 0 w 165100"/>
              <a:gd name="T5" fmla="*/ 82550 h 165100"/>
              <a:gd name="T6" fmla="*/ 82550 w 165100"/>
              <a:gd name="T7" fmla="*/ 0 h 1651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5100"/>
              <a:gd name="T13" fmla="*/ 0 h 165100"/>
              <a:gd name="T14" fmla="*/ 165100 w 165100"/>
              <a:gd name="T15" fmla="*/ 165100 h 165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100" h="165100">
                <a:moveTo>
                  <a:pt x="0" y="231"/>
                </a:moveTo>
                <a:close/>
              </a:path>
            </a:pathLst>
          </a:custGeom>
          <a:solidFill>
            <a:srgbClr val="CFE7F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28" name="Group 2"/>
          <p:cNvGrpSpPr>
            <a:grpSpLocks/>
          </p:cNvGrpSpPr>
          <p:nvPr/>
        </p:nvGrpSpPr>
        <p:grpSpPr bwMode="auto">
          <a:xfrm>
            <a:off x="4794250" y="3354388"/>
            <a:ext cx="555625" cy="817563"/>
            <a:chOff x="3444875" y="3375025"/>
            <a:chExt cx="555625" cy="817563"/>
          </a:xfrm>
        </p:grpSpPr>
        <p:sp>
          <p:nvSpPr>
            <p:cNvPr id="9231" name="Line 8"/>
            <p:cNvSpPr>
              <a:spLocks noChangeShapeType="1"/>
            </p:cNvSpPr>
            <p:nvPr/>
          </p:nvSpPr>
          <p:spPr bwMode="auto">
            <a:xfrm flipV="1">
              <a:off x="3473450" y="3375025"/>
              <a:ext cx="317500" cy="736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Line 9"/>
            <p:cNvSpPr>
              <a:spLocks noChangeShapeType="1"/>
            </p:cNvSpPr>
            <p:nvPr/>
          </p:nvSpPr>
          <p:spPr bwMode="auto">
            <a:xfrm flipH="1" flipV="1">
              <a:off x="3789363" y="3375025"/>
              <a:ext cx="211137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Oval 13"/>
            <p:cNvSpPr>
              <a:spLocks noChangeArrowheads="1"/>
            </p:cNvSpPr>
            <p:nvPr/>
          </p:nvSpPr>
          <p:spPr bwMode="auto">
            <a:xfrm>
              <a:off x="3444875" y="4095750"/>
              <a:ext cx="554038" cy="9683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0" name="Rectangle 1"/>
          <p:cNvSpPr>
            <a:spLocks noChangeArrowheads="1"/>
          </p:cNvSpPr>
          <p:nvPr/>
        </p:nvSpPr>
        <p:spPr bwMode="auto">
          <a:xfrm>
            <a:off x="827584" y="277813"/>
            <a:ext cx="756076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Aim of </a:t>
            </a: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University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courses</a:t>
            </a: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3448050" y="3360810"/>
            <a:ext cx="555625" cy="817563"/>
            <a:chOff x="3444875" y="3375025"/>
            <a:chExt cx="555625" cy="817563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3473450" y="3375025"/>
              <a:ext cx="317500" cy="736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3789363" y="3375025"/>
              <a:ext cx="211137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444875" y="4095750"/>
              <a:ext cx="554038" cy="9683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51520" y="1412776"/>
            <a:ext cx="8892480" cy="4525963"/>
          </a:xfrm>
          <a:custGeom>
            <a:avLst/>
            <a:gdLst>
              <a:gd name="T0" fmla="*/ 8029575 w 8029575"/>
              <a:gd name="T1" fmla="*/ 2262982 h 4525963"/>
              <a:gd name="T2" fmla="*/ 4014788 w 8029575"/>
              <a:gd name="T3" fmla="*/ 4525963 h 4525963"/>
              <a:gd name="T4" fmla="*/ 0 w 8029575"/>
              <a:gd name="T5" fmla="*/ 2262982 h 4525963"/>
              <a:gd name="T6" fmla="*/ 4014788 w 8029575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9575"/>
              <a:gd name="T13" fmla="*/ 0 h 4525963"/>
              <a:gd name="T14" fmla="*/ 8029575 w 8029575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9575" h="4525963">
                <a:moveTo>
                  <a:pt x="0" y="0"/>
                </a:moveTo>
                <a:lnTo>
                  <a:pt x="22304" y="0"/>
                </a:lnTo>
                <a:lnTo>
                  <a:pt x="22304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Example Higher Education Statistics Agency DLHE Survey: </a:t>
            </a:r>
          </a:p>
          <a:p>
            <a:pPr lvl="1"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95% in full-time employment/further study </a:t>
            </a:r>
          </a:p>
          <a:p>
            <a:pPr lvl="1"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92% in graduate employment/further study</a:t>
            </a: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Degrees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should be accredited 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by BCS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/>
            </a:r>
            <a:b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		(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The Chartered Institute for IT)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How did they do in the 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UK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Research 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Excellence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Framework?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 Come to an open or visit day and see – talk to students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/>
            </a:r>
            <a:b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</a:b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57200" y="404813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>
                <a:solidFill>
                  <a:srgbClr val="FFFFFF"/>
                </a:solidFill>
              </a:rPr>
              <a:t>H</a:t>
            </a:r>
            <a:r>
              <a:rPr lang="en-GB" sz="4400" dirty="0" smtClean="0">
                <a:solidFill>
                  <a:srgbClr val="FFFFFF"/>
                </a:solidFill>
              </a:rPr>
              <a:t>ow do you judge a department?</a:t>
            </a:r>
            <a:endParaRPr lang="en-GB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467419" y="404664"/>
            <a:ext cx="8353053" cy="600075"/>
          </a:xfrm>
          <a:custGeom>
            <a:avLst/>
            <a:gdLst>
              <a:gd name="T0" fmla="*/ 8229600 w 8229600"/>
              <a:gd name="T1" fmla="*/ 300038 h 600075"/>
              <a:gd name="T2" fmla="*/ 4114800 w 8229600"/>
              <a:gd name="T3" fmla="*/ 600075 h 600075"/>
              <a:gd name="T4" fmla="*/ 0 w 8229600"/>
              <a:gd name="T5" fmla="*/ 300038 h 600075"/>
              <a:gd name="T6" fmla="*/ 4114800 w 8229600"/>
              <a:gd name="T7" fmla="*/ 0 h 600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600075"/>
              <a:gd name="T14" fmla="*/ 8229600 w 8229600"/>
              <a:gd name="T15" fmla="*/ 600075 h 600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600075">
                <a:moveTo>
                  <a:pt x="0" y="0"/>
                </a:moveTo>
                <a:lnTo>
                  <a:pt x="22859" y="0"/>
                </a:lnTo>
                <a:lnTo>
                  <a:pt x="22859" y="1666"/>
                </a:lnTo>
                <a:lnTo>
                  <a:pt x="0" y="166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Sample Undergraduate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Courses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457200" y="1268413"/>
            <a:ext cx="8686800" cy="4857750"/>
          </a:xfrm>
          <a:custGeom>
            <a:avLst/>
            <a:gdLst>
              <a:gd name="T0" fmla="*/ 8686800 w 8686800"/>
              <a:gd name="T1" fmla="*/ 2428875 h 4857750"/>
              <a:gd name="T2" fmla="*/ 4343400 w 8686800"/>
              <a:gd name="T3" fmla="*/ 4857750 h 4857750"/>
              <a:gd name="T4" fmla="*/ 0 w 8686800"/>
              <a:gd name="T5" fmla="*/ 2428875 h 4857750"/>
              <a:gd name="T6" fmla="*/ 4343400 w 8686800"/>
              <a:gd name="T7" fmla="*/ 0 h 4857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86800"/>
              <a:gd name="T13" fmla="*/ 0 h 4857750"/>
              <a:gd name="T14" fmla="*/ 8686800 w 8686800"/>
              <a:gd name="T15" fmla="*/ 4857750 h 4857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857750">
                <a:moveTo>
                  <a:pt x="0" y="0"/>
                </a:moveTo>
                <a:lnTo>
                  <a:pt x="24129" y="0"/>
                </a:lnTo>
                <a:lnTo>
                  <a:pt x="24129" y="13493"/>
                </a:lnTo>
                <a:lnTo>
                  <a:pt x="0" y="134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Degree schemes offered: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Science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Software Engineering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Internet Computing and Systems Administration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Business Information Technology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Degree ‘flavours’ linked to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research 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interests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Science with Artificial Intelligence 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Graphics, Vision and Games 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73613"/>
            <a:ext cx="2122488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251520" y="3068960"/>
            <a:ext cx="8784976" cy="1362075"/>
          </a:xfrm>
          <a:custGeom>
            <a:avLst/>
            <a:gdLst>
              <a:gd name="T0" fmla="*/ 5180757 w 5180757"/>
              <a:gd name="T1" fmla="*/ 681038 h 1362075"/>
              <a:gd name="T2" fmla="*/ 2590379 w 5180757"/>
              <a:gd name="T3" fmla="*/ 1362075 h 1362075"/>
              <a:gd name="T4" fmla="*/ 0 w 5180757"/>
              <a:gd name="T5" fmla="*/ 681038 h 1362075"/>
              <a:gd name="T6" fmla="*/ 2590379 w 5180757"/>
              <a:gd name="T7" fmla="*/ 0 h 1362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80757"/>
              <a:gd name="T13" fmla="*/ 0 h 1362075"/>
              <a:gd name="T14" fmla="*/ 5180757 w 5180757"/>
              <a:gd name="T15" fmla="*/ 1362075 h 1362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0757" h="1362075">
                <a:moveTo>
                  <a:pt x="0" y="0"/>
                </a:moveTo>
                <a:lnTo>
                  <a:pt x="21589" y="0"/>
                </a:lnTo>
                <a:lnTo>
                  <a:pt x="21589" y="3783"/>
                </a:lnTo>
                <a:lnTo>
                  <a:pt x="0" y="37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>
                <a:solidFill>
                  <a:srgbClr val="FFFF00"/>
                </a:solidFill>
                <a:ea typeface="ＭＳ Ｐゴシック" charset="-128"/>
              </a:rPr>
              <a:t>THE COMMON </a:t>
            </a: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THREADS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OF ABERYSTWYTH DEGREES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(as </a:t>
            </a:r>
            <a:r>
              <a:rPr lang="en-GB" sz="4000" dirty="0" smtClean="0">
                <a:solidFill>
                  <a:srgbClr val="FFFF00"/>
                </a:solidFill>
                <a:ea typeface="ＭＳ Ｐゴシック" charset="-128"/>
              </a:rPr>
              <a:t>an example)</a:t>
            </a:r>
            <a:endParaRPr lang="en-GB" sz="4000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2915"/>
          </a:xfrm>
          <a:extLst/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Features of all our degrees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4500273" y="980728"/>
            <a:ext cx="2304546" cy="5111750"/>
            <a:chOff x="3563888" y="1124744"/>
            <a:chExt cx="1440160" cy="4320480"/>
          </a:xfrm>
          <a:solidFill>
            <a:schemeClr val="bg1"/>
          </a:solidFill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563888" y="1124744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3563888" y="4581128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Year 3</a:t>
              </a:r>
            </a:p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Final Year Project</a:t>
              </a: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563888" y="3429000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>
                  <a:solidFill>
                    <a:srgbClr val="FF0000"/>
                  </a:solidFill>
                </a:rPr>
                <a:t>Year in industry</a:t>
              </a:r>
            </a:p>
            <a:p>
              <a:pPr algn="ctr">
                <a:defRPr/>
              </a:pPr>
              <a:r>
                <a:rPr lang="en-GB">
                  <a:solidFill>
                    <a:srgbClr val="FF0000"/>
                  </a:solidFill>
                </a:rPr>
                <a:t>(optional)</a:t>
              </a: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3563888" y="2276872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Year 2</a:t>
              </a:r>
            </a:p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Group project</a:t>
              </a:r>
            </a:p>
          </p:txBody>
        </p:sp>
        <p:sp>
          <p:nvSpPr>
            <p:cNvPr id="14347" name="TextBox 9"/>
            <p:cNvSpPr txBox="1">
              <a:spLocks noChangeArrowheads="1"/>
            </p:cNvSpPr>
            <p:nvPr/>
          </p:nvSpPr>
          <p:spPr bwMode="auto">
            <a:xfrm>
              <a:off x="3563888" y="1268760"/>
              <a:ext cx="1440160" cy="546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dirty="0" smtClean="0">
                  <a:solidFill>
                    <a:srgbClr val="FF0000"/>
                  </a:solidFill>
                </a:rPr>
                <a:t>Year 1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rgbClr val="FF0000"/>
                  </a:solidFill>
                </a:rPr>
                <a:t>Mostly in common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348" name="Down Arrow 10"/>
            <p:cNvSpPr>
              <a:spLocks noChangeArrowheads="1"/>
            </p:cNvSpPr>
            <p:nvPr/>
          </p:nvSpPr>
          <p:spPr bwMode="auto">
            <a:xfrm>
              <a:off x="4067944" y="1988840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9" name="Down Arrow 11"/>
            <p:cNvSpPr>
              <a:spLocks noChangeArrowheads="1"/>
            </p:cNvSpPr>
            <p:nvPr/>
          </p:nvSpPr>
          <p:spPr bwMode="auto">
            <a:xfrm>
              <a:off x="4067944" y="3140968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50" name="Down Arrow 12"/>
            <p:cNvSpPr>
              <a:spLocks noChangeArrowheads="1"/>
            </p:cNvSpPr>
            <p:nvPr/>
          </p:nvSpPr>
          <p:spPr bwMode="auto">
            <a:xfrm>
              <a:off x="4067944" y="4293096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2268538" y="981075"/>
            <a:ext cx="1366837" cy="511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2484438" y="1341438"/>
            <a:ext cx="936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V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O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C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A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T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I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O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N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A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1719</Words>
  <Application>Microsoft Office PowerPoint</Application>
  <PresentationFormat>On-screen Show (4:3)</PresentationFormat>
  <Paragraphs>404</Paragraphs>
  <Slides>41</Slides>
  <Notes>39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ＭＳ Ｐゴシック</vt:lpstr>
      <vt:lpstr>SimSun</vt:lpstr>
      <vt:lpstr>Arial</vt:lpstr>
      <vt:lpstr>Lucida Sans</vt:lpstr>
      <vt:lpstr>Myriad Pro</vt:lpstr>
      <vt:lpstr>Myriad Pro Bold</vt:lpstr>
      <vt:lpstr>Myriad Pro Light</vt:lpstr>
      <vt:lpstr>Myriad Pro Semibold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all our degrees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has just been a taster of what Aberystwyth does: </vt:lpstr>
      <vt:lpstr>Questions???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ltt</dc:creator>
  <cp:lastModifiedBy>ltt</cp:lastModifiedBy>
  <cp:revision>76</cp:revision>
  <cp:lastPrinted>2015-06-30T14:15:11Z</cp:lastPrinted>
  <dcterms:created xsi:type="dcterms:W3CDTF">1601-01-01T00:00:00Z</dcterms:created>
  <dcterms:modified xsi:type="dcterms:W3CDTF">2015-11-24T16:45:24Z</dcterms:modified>
</cp:coreProperties>
</file>