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45"/>
  </p:notesMasterIdLst>
  <p:handoutMasterIdLst>
    <p:handoutMasterId r:id="rId46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9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8" r:id="rId23"/>
    <p:sldId id="279" r:id="rId24"/>
    <p:sldId id="282" r:id="rId25"/>
    <p:sldId id="280" r:id="rId26"/>
    <p:sldId id="283" r:id="rId27"/>
    <p:sldId id="285" r:id="rId28"/>
    <p:sldId id="287" r:id="rId29"/>
    <p:sldId id="288" r:id="rId30"/>
    <p:sldId id="290" r:id="rId31"/>
    <p:sldId id="291" r:id="rId32"/>
    <p:sldId id="294" r:id="rId33"/>
    <p:sldId id="300" r:id="rId34"/>
    <p:sldId id="297" r:id="rId35"/>
    <p:sldId id="272" r:id="rId36"/>
    <p:sldId id="299" r:id="rId37"/>
    <p:sldId id="277" r:id="rId38"/>
    <p:sldId id="284" r:id="rId39"/>
    <p:sldId id="286" r:id="rId40"/>
    <p:sldId id="292" r:id="rId41"/>
    <p:sldId id="281" r:id="rId42"/>
    <p:sldId id="293" r:id="rId43"/>
    <p:sldId id="298" r:id="rId44"/>
  </p:sldIdLst>
  <p:sldSz cx="9144000" cy="6858000" type="screen4x3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530" autoAdjust="0"/>
  </p:normalViewPr>
  <p:slideViewPr>
    <p:cSldViewPr>
      <p:cViewPr varScale="1">
        <p:scale>
          <a:sx n="85" d="100"/>
          <a:sy n="85" d="100"/>
        </p:scale>
        <p:origin x="750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26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5AC27-CDE3-1F4B-8554-E71146B5F043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2DE03-04ED-E040-8F8D-B1F35D91B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75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Tahoma" charset="0"/>
              </a:defRPr>
            </a:lvl1pPr>
          </a:lstStyle>
          <a:p>
            <a:pPr>
              <a:defRPr/>
            </a:pPr>
            <a:fld id="{720FF9E8-772D-4BAB-A1CD-BFF013AC98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283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6474D63A-2BA1-4D23-BB5B-7472DB7E6574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50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30431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7732DF94-5B20-4CAF-B50B-DDA40CEB8615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10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4275" name="Text Box 1"/>
          <p:cNvSpPr txBox="1">
            <a:spLocks noGrp="1" noChangeArrowheads="1"/>
          </p:cNvSpPr>
          <p:nvPr>
            <p:ph type="body"/>
          </p:nvPr>
        </p:nvSpPr>
        <p:spPr>
          <a:xfrm rot="10800000">
            <a:off x="-11795125" y="-11793538"/>
            <a:ext cx="11796713" cy="11796713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GB" sz="2000" dirty="0" smtClean="0">
                <a:latin typeface="Arial" charset="0"/>
                <a:ea typeface="SimSun" charset="-122"/>
              </a:rPr>
              <a:t>We try to get everyone up to the same or similar level for the second year, so this depends on the individual as to which modules they will need to take.</a:t>
            </a:r>
          </a:p>
          <a:p>
            <a:pPr eaLnBrk="1">
              <a:spcBef>
                <a:spcPct val="0"/>
              </a:spcBef>
            </a:pPr>
            <a:endParaRPr lang="en-GB" sz="2000" dirty="0" smtClean="0">
              <a:latin typeface="Arial" charset="0"/>
              <a:ea typeface="SimSun" charset="-122"/>
            </a:endParaRPr>
          </a:p>
          <a:p>
            <a:pPr eaLnBrk="1">
              <a:spcBef>
                <a:spcPct val="0"/>
              </a:spcBef>
            </a:pPr>
            <a:r>
              <a:rPr lang="en-GB" sz="2000" dirty="0" smtClean="0">
                <a:latin typeface="Arial" charset="0"/>
                <a:ea typeface="SimSun" charset="-122"/>
              </a:rPr>
              <a:t>E.g. Maths module if you’ve got A-level Math,</a:t>
            </a:r>
            <a:r>
              <a:rPr lang="en-GB" sz="2000" baseline="0" dirty="0" smtClean="0">
                <a:latin typeface="Arial" charset="0"/>
                <a:ea typeface="SimSun" charset="-122"/>
              </a:rPr>
              <a:t> a module on Computational Thinking if you haven’t done programming before</a:t>
            </a:r>
            <a:endParaRPr lang="en-GB" sz="2000" dirty="0" smtClean="0">
              <a:latin typeface="Arial" charset="0"/>
              <a:ea typeface="SimSun" charset="-122"/>
            </a:endParaRPr>
          </a:p>
        </p:txBody>
      </p:sp>
      <p:sp>
        <p:nvSpPr>
          <p:cNvPr id="54276" name="AutoShape 2"/>
          <p:cNvSpPr>
            <a:spLocks noChangeArrowheads="1"/>
          </p:cNvSpPr>
          <p:nvPr/>
        </p:nvSpPr>
        <p:spPr bwMode="auto">
          <a:xfrm rot="10800000">
            <a:off x="-11795125" y="-11793538"/>
            <a:ext cx="11796713" cy="11796713"/>
          </a:xfrm>
          <a:custGeom>
            <a:avLst/>
            <a:gdLst>
              <a:gd name="T0" fmla="*/ 11796713 w 11796713"/>
              <a:gd name="T1" fmla="*/ 5898357 h 11796713"/>
              <a:gd name="T2" fmla="*/ 5898357 w 11796713"/>
              <a:gd name="T3" fmla="*/ 11796713 h 11796713"/>
              <a:gd name="T4" fmla="*/ 0 w 11796713"/>
              <a:gd name="T5" fmla="*/ 5898357 h 11796713"/>
              <a:gd name="T6" fmla="*/ 5898357 w 11796713"/>
              <a:gd name="T7" fmla="*/ 0 h 117967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796713"/>
              <a:gd name="T13" fmla="*/ 0 h 11796713"/>
              <a:gd name="T14" fmla="*/ 11796713 w 11796713"/>
              <a:gd name="T15" fmla="*/ 11796713 h 117967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96713" h="11796713">
                <a:moveTo>
                  <a:pt x="0" y="0"/>
                </a:moveTo>
                <a:lnTo>
                  <a:pt x="32769" y="0"/>
                </a:lnTo>
                <a:lnTo>
                  <a:pt x="32769" y="32769"/>
                </a:lnTo>
                <a:lnTo>
                  <a:pt x="0" y="3276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fld id="{1D04E7E0-A84B-48E9-80F1-558D9B431D83}" type="slidenum">
              <a:rPr lang="en-GB">
                <a:solidFill>
                  <a:srgbClr val="FFFFFF"/>
                </a:solidFill>
                <a:ea typeface="ＭＳ Ｐゴシック" charset="-128"/>
              </a:rPr>
              <a:pPr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</a:pPr>
              <a:t>10</a:t>
            </a:fld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9039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8C3F381C-556B-47CC-A6EF-5E6E7389BCE0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11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5299" name="Text Box 1"/>
          <p:cNvSpPr txBox="1">
            <a:spLocks noGrp="1" noChangeArrowheads="1"/>
          </p:cNvSpPr>
          <p:nvPr>
            <p:ph type="body"/>
          </p:nvPr>
        </p:nvSpPr>
        <p:spPr>
          <a:xfrm rot="10800000">
            <a:off x="-11795125" y="-11793538"/>
            <a:ext cx="11796713" cy="11796713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GB" sz="1800" dirty="0" smtClean="0">
                <a:latin typeface="Arial" charset="0"/>
                <a:ea typeface="SimSun" charset="-122"/>
              </a:rPr>
              <a:t>We try to get everyone up to the same or similar level for the second year, so this depends on the individual as to which modules they will need to take.</a:t>
            </a:r>
          </a:p>
          <a:p>
            <a:pPr eaLnBrk="1">
              <a:spcBef>
                <a:spcPct val="0"/>
              </a:spcBef>
            </a:pPr>
            <a:endParaRPr lang="en-GB" sz="1800" dirty="0" smtClean="0">
              <a:latin typeface="Arial" charset="0"/>
              <a:ea typeface="SimSun" charset="-122"/>
            </a:endParaRPr>
          </a:p>
          <a:p>
            <a:pPr eaLnBrk="1">
              <a:spcBef>
                <a:spcPct val="0"/>
              </a:spcBef>
            </a:pPr>
            <a:r>
              <a:rPr lang="en-GB" sz="1800" dirty="0" smtClean="0">
                <a:latin typeface="Arial" charset="0"/>
                <a:ea typeface="SimSun" charset="-122"/>
              </a:rPr>
              <a:t>E.g. Maths module if you’ve got A-level Math,</a:t>
            </a:r>
            <a:r>
              <a:rPr lang="en-GB" sz="1800" baseline="0" dirty="0" smtClean="0">
                <a:latin typeface="Arial" charset="0"/>
                <a:ea typeface="SimSun" charset="-122"/>
              </a:rPr>
              <a:t> a module on Computational Thinking if you haven’t done programming before</a:t>
            </a:r>
            <a:endParaRPr lang="en-GB" sz="1800" dirty="0" smtClean="0">
              <a:latin typeface="Arial" charset="0"/>
              <a:ea typeface="SimSun" charset="-122"/>
            </a:endParaRPr>
          </a:p>
        </p:txBody>
      </p:sp>
      <p:sp>
        <p:nvSpPr>
          <p:cNvPr id="55300" name="AutoShape 2"/>
          <p:cNvSpPr>
            <a:spLocks noChangeArrowheads="1"/>
          </p:cNvSpPr>
          <p:nvPr/>
        </p:nvSpPr>
        <p:spPr bwMode="auto">
          <a:xfrm rot="10800000">
            <a:off x="-11795125" y="-11793538"/>
            <a:ext cx="11796713" cy="11796713"/>
          </a:xfrm>
          <a:custGeom>
            <a:avLst/>
            <a:gdLst>
              <a:gd name="T0" fmla="*/ 11796713 w 11796713"/>
              <a:gd name="T1" fmla="*/ 5898357 h 11796713"/>
              <a:gd name="T2" fmla="*/ 5898357 w 11796713"/>
              <a:gd name="T3" fmla="*/ 11796713 h 11796713"/>
              <a:gd name="T4" fmla="*/ 0 w 11796713"/>
              <a:gd name="T5" fmla="*/ 5898357 h 11796713"/>
              <a:gd name="T6" fmla="*/ 5898357 w 11796713"/>
              <a:gd name="T7" fmla="*/ 0 h 117967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796713"/>
              <a:gd name="T13" fmla="*/ 0 h 11796713"/>
              <a:gd name="T14" fmla="*/ 11796713 w 11796713"/>
              <a:gd name="T15" fmla="*/ 11796713 h 117967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96713" h="11796713">
                <a:moveTo>
                  <a:pt x="0" y="0"/>
                </a:moveTo>
                <a:lnTo>
                  <a:pt x="32769" y="0"/>
                </a:lnTo>
                <a:lnTo>
                  <a:pt x="32769" y="32769"/>
                </a:lnTo>
                <a:lnTo>
                  <a:pt x="0" y="3276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fld id="{924BBA33-8B75-41B7-83B1-14CBECA09569}" type="slidenum">
              <a:rPr lang="en-GB">
                <a:solidFill>
                  <a:srgbClr val="FFFFFF"/>
                </a:solidFill>
                <a:ea typeface="ＭＳ Ｐゴシック" charset="-128"/>
              </a:rPr>
              <a:pPr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</a:pPr>
              <a:t>11</a:t>
            </a:fld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5958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F33A4011-C177-4CB2-9B27-9674F4ACCF66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12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6323" name="Text Box 1"/>
          <p:cNvSpPr txBox="1">
            <a:spLocks noGrp="1" noChangeArrowheads="1"/>
          </p:cNvSpPr>
          <p:nvPr>
            <p:ph type="body"/>
          </p:nvPr>
        </p:nvSpPr>
        <p:spPr>
          <a:xfrm rot="10800000">
            <a:off x="-11795125" y="-11793538"/>
            <a:ext cx="11796713" cy="11796713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GB" sz="1800" dirty="0" smtClean="0">
                <a:latin typeface="Arial" charset="0"/>
                <a:ea typeface="SimSun" charset="-122"/>
              </a:rPr>
              <a:t>Big difference here is no Problems and Solutions module and a focus on some foundational Business modules.</a:t>
            </a:r>
          </a:p>
        </p:txBody>
      </p:sp>
      <p:sp>
        <p:nvSpPr>
          <p:cNvPr id="56324" name="AutoShape 2"/>
          <p:cNvSpPr>
            <a:spLocks noChangeArrowheads="1"/>
          </p:cNvSpPr>
          <p:nvPr/>
        </p:nvSpPr>
        <p:spPr bwMode="auto">
          <a:xfrm rot="10800000">
            <a:off x="-11795125" y="-11793538"/>
            <a:ext cx="11796713" cy="11796713"/>
          </a:xfrm>
          <a:custGeom>
            <a:avLst/>
            <a:gdLst>
              <a:gd name="T0" fmla="*/ 11796713 w 11796713"/>
              <a:gd name="T1" fmla="*/ 5898357 h 11796713"/>
              <a:gd name="T2" fmla="*/ 5898357 w 11796713"/>
              <a:gd name="T3" fmla="*/ 11796713 h 11796713"/>
              <a:gd name="T4" fmla="*/ 0 w 11796713"/>
              <a:gd name="T5" fmla="*/ 5898357 h 11796713"/>
              <a:gd name="T6" fmla="*/ 5898357 w 11796713"/>
              <a:gd name="T7" fmla="*/ 0 h 117967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796713"/>
              <a:gd name="T13" fmla="*/ 0 h 11796713"/>
              <a:gd name="T14" fmla="*/ 11796713 w 11796713"/>
              <a:gd name="T15" fmla="*/ 11796713 h 117967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96713" h="11796713">
                <a:moveTo>
                  <a:pt x="0" y="0"/>
                </a:moveTo>
                <a:lnTo>
                  <a:pt x="32769" y="0"/>
                </a:lnTo>
                <a:lnTo>
                  <a:pt x="32769" y="32769"/>
                </a:lnTo>
                <a:lnTo>
                  <a:pt x="0" y="3276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fld id="{A382831A-F54B-428B-AA1A-34E91C1B3D56}" type="slidenum">
              <a:rPr lang="en-GB">
                <a:solidFill>
                  <a:srgbClr val="FFFFFF"/>
                </a:solidFill>
                <a:ea typeface="ＭＳ Ｐゴシック" charset="-128"/>
              </a:rPr>
              <a:pPr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</a:pPr>
              <a:t>12</a:t>
            </a:fld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4370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0F1B85D1-6ABA-4B3E-934B-3BE5C75181A0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13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7347" name="Text Box 1"/>
          <p:cNvSpPr txBox="1">
            <a:spLocks noGrp="1" noChangeArrowheads="1"/>
          </p:cNvSpPr>
          <p:nvPr>
            <p:ph type="body"/>
          </p:nvPr>
        </p:nvSpPr>
        <p:spPr>
          <a:xfrm rot="10800000">
            <a:off x="-11795125" y="-11793538"/>
            <a:ext cx="11796713" cy="11796713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GB" sz="2000" smtClean="0">
                <a:latin typeface="Arial" charset="0"/>
                <a:ea typeface="SimSun" charset="-122"/>
              </a:rPr>
              <a:t>Different people are responsible for different tasks, e.g.:</a:t>
            </a:r>
          </a:p>
          <a:p>
            <a:pPr eaLnBrk="1">
              <a:spcBef>
                <a:spcPct val="0"/>
              </a:spcBef>
            </a:pPr>
            <a:r>
              <a:rPr lang="en-GB" sz="2000" smtClean="0">
                <a:latin typeface="Arial" charset="0"/>
                <a:ea typeface="SimSun" charset="-122"/>
              </a:rPr>
              <a:t>Group leader</a:t>
            </a:r>
          </a:p>
          <a:p>
            <a:pPr eaLnBrk="1">
              <a:spcBef>
                <a:spcPct val="0"/>
              </a:spcBef>
            </a:pPr>
            <a:r>
              <a:rPr lang="en-GB" sz="2000" smtClean="0">
                <a:latin typeface="Arial" charset="0"/>
                <a:ea typeface="SimSun" charset="-122"/>
              </a:rPr>
              <a:t>QA</a:t>
            </a:r>
          </a:p>
          <a:p>
            <a:pPr eaLnBrk="1">
              <a:spcBef>
                <a:spcPct val="0"/>
              </a:spcBef>
            </a:pPr>
            <a:r>
              <a:rPr lang="en-GB" sz="2000" smtClean="0">
                <a:latin typeface="Arial" charset="0"/>
                <a:ea typeface="SimSun" charset="-122"/>
              </a:rPr>
              <a:t>2 or 3 programmers</a:t>
            </a:r>
          </a:p>
          <a:p>
            <a:pPr eaLnBrk="1">
              <a:spcBef>
                <a:spcPct val="0"/>
              </a:spcBef>
            </a:pPr>
            <a:r>
              <a:rPr lang="en-GB" sz="2000" smtClean="0">
                <a:latin typeface="Arial" charset="0"/>
                <a:ea typeface="SimSun" charset="-122"/>
              </a:rPr>
              <a:t>Someone responsible for documentation</a:t>
            </a:r>
          </a:p>
          <a:p>
            <a:pPr eaLnBrk="1">
              <a:spcBef>
                <a:spcPct val="0"/>
              </a:spcBef>
            </a:pPr>
            <a:endParaRPr lang="en-GB" sz="2000" smtClean="0">
              <a:latin typeface="Arial" charset="0"/>
              <a:ea typeface="SimSun" charset="-122"/>
            </a:endParaRPr>
          </a:p>
          <a:p>
            <a:pPr eaLnBrk="1">
              <a:spcBef>
                <a:spcPct val="0"/>
              </a:spcBef>
            </a:pPr>
            <a:r>
              <a:rPr lang="en-GB" sz="2000" smtClean="0">
                <a:latin typeface="Arial" charset="0"/>
                <a:ea typeface="SimSun" charset="-122"/>
              </a:rPr>
              <a:t>Obviously smaller-scale than industry but gives experience as to what it’s like in group situations.</a:t>
            </a:r>
          </a:p>
        </p:txBody>
      </p:sp>
      <p:sp>
        <p:nvSpPr>
          <p:cNvPr id="57348" name="AutoShape 2"/>
          <p:cNvSpPr>
            <a:spLocks noChangeArrowheads="1"/>
          </p:cNvSpPr>
          <p:nvPr/>
        </p:nvSpPr>
        <p:spPr bwMode="auto">
          <a:xfrm rot="10800000">
            <a:off x="-11795125" y="-11793538"/>
            <a:ext cx="11796713" cy="11796713"/>
          </a:xfrm>
          <a:custGeom>
            <a:avLst/>
            <a:gdLst>
              <a:gd name="T0" fmla="*/ 11796713 w 11796713"/>
              <a:gd name="T1" fmla="*/ 5898357 h 11796713"/>
              <a:gd name="T2" fmla="*/ 5898357 w 11796713"/>
              <a:gd name="T3" fmla="*/ 11796713 h 11796713"/>
              <a:gd name="T4" fmla="*/ 0 w 11796713"/>
              <a:gd name="T5" fmla="*/ 5898357 h 11796713"/>
              <a:gd name="T6" fmla="*/ 5898357 w 11796713"/>
              <a:gd name="T7" fmla="*/ 0 h 117967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796713"/>
              <a:gd name="T13" fmla="*/ 0 h 11796713"/>
              <a:gd name="T14" fmla="*/ 11796713 w 11796713"/>
              <a:gd name="T15" fmla="*/ 11796713 h 117967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96713" h="11796713">
                <a:moveTo>
                  <a:pt x="0" y="0"/>
                </a:moveTo>
                <a:lnTo>
                  <a:pt x="32769" y="0"/>
                </a:lnTo>
                <a:lnTo>
                  <a:pt x="32769" y="32769"/>
                </a:lnTo>
                <a:lnTo>
                  <a:pt x="0" y="3276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fld id="{5488681A-C9BA-4F57-8DF5-845BEE9C3C79}" type="slidenum">
              <a:rPr lang="en-GB">
                <a:solidFill>
                  <a:srgbClr val="FFFFFF"/>
                </a:solidFill>
                <a:ea typeface="ＭＳ Ｐゴシック" charset="-128"/>
              </a:rPr>
              <a:pPr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</a:pPr>
              <a:t>13</a:t>
            </a:fld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5423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7B3037BF-A5D3-44BE-9213-6E4117D16B50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14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83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04935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4CA16852-3133-4F6C-8597-C1678A1C3730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15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0419" name="Text Box 1"/>
          <p:cNvSpPr txBox="1">
            <a:spLocks noGrp="1" noChangeArrowheads="1"/>
          </p:cNvSpPr>
          <p:nvPr>
            <p:ph type="body"/>
          </p:nvPr>
        </p:nvSpPr>
        <p:spPr>
          <a:xfrm rot="10800000">
            <a:off x="-11795125" y="-11793538"/>
            <a:ext cx="11796713" cy="11796713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GB" sz="2000" dirty="0" smtClean="0">
                <a:latin typeface="Arial" charset="0"/>
                <a:ea typeface="SimSun" charset="-122"/>
              </a:rPr>
              <a:t>Our IY co-ordinator says that he hasn’t been able to place anyone that he thought deserved a place (i.e. put the effort in!), so if you’re a good student then you should probably get a paid placement.</a:t>
            </a:r>
          </a:p>
          <a:p>
            <a:pPr eaLnBrk="1">
              <a:spcBef>
                <a:spcPct val="0"/>
              </a:spcBef>
            </a:pPr>
            <a:endParaRPr lang="en-GB" sz="2000" dirty="0" smtClean="0">
              <a:latin typeface="Arial" charset="0"/>
              <a:ea typeface="SimSun" charset="-122"/>
            </a:endParaRPr>
          </a:p>
          <a:p>
            <a:pPr eaLnBrk="1">
              <a:spcBef>
                <a:spcPct val="0"/>
              </a:spcBef>
            </a:pPr>
            <a:r>
              <a:rPr lang="en-GB" sz="2000" dirty="0" smtClean="0">
                <a:latin typeface="Arial" charset="0"/>
                <a:ea typeface="SimSun" charset="-122"/>
              </a:rPr>
              <a:t>Our students are worth their money, most companies know that (there are plenty of paid jobs out there)</a:t>
            </a:r>
          </a:p>
          <a:p>
            <a:pPr eaLnBrk="1">
              <a:spcBef>
                <a:spcPct val="0"/>
              </a:spcBef>
            </a:pPr>
            <a:endParaRPr lang="en-GB" sz="2000" dirty="0" smtClean="0">
              <a:latin typeface="Arial" charset="0"/>
              <a:ea typeface="SimSun" charset="-122"/>
            </a:endParaRPr>
          </a:p>
          <a:p>
            <a:pPr eaLnBrk="1">
              <a:spcBef>
                <a:spcPct val="0"/>
              </a:spcBef>
            </a:pPr>
            <a:r>
              <a:rPr lang="en-GB" sz="2000" dirty="0" smtClean="0">
                <a:latin typeface="Arial" charset="0"/>
                <a:ea typeface="SimSun" charset="-122"/>
              </a:rPr>
              <a:t>Average pay around </a:t>
            </a:r>
            <a:r>
              <a:rPr lang="en-GB" sz="2000" smtClean="0">
                <a:latin typeface="Arial" charset="0"/>
                <a:ea typeface="SimSun" charset="-122"/>
              </a:rPr>
              <a:t>£16k</a:t>
            </a:r>
            <a:r>
              <a:rPr lang="en-GB" sz="2000" dirty="0" smtClean="0">
                <a:latin typeface="Arial" charset="0"/>
                <a:ea typeface="SimSun" charset="-122"/>
              </a:rPr>
              <a:t>, placements all over the place (link in future slide)</a:t>
            </a:r>
          </a:p>
        </p:txBody>
      </p:sp>
      <p:sp>
        <p:nvSpPr>
          <p:cNvPr id="60420" name="AutoShape 2"/>
          <p:cNvSpPr>
            <a:spLocks noChangeArrowheads="1"/>
          </p:cNvSpPr>
          <p:nvPr/>
        </p:nvSpPr>
        <p:spPr bwMode="auto">
          <a:xfrm rot="10800000">
            <a:off x="-11795125" y="-11793538"/>
            <a:ext cx="11796713" cy="11796713"/>
          </a:xfrm>
          <a:custGeom>
            <a:avLst/>
            <a:gdLst>
              <a:gd name="T0" fmla="*/ 11796713 w 11796713"/>
              <a:gd name="T1" fmla="*/ 5898357 h 11796713"/>
              <a:gd name="T2" fmla="*/ 5898357 w 11796713"/>
              <a:gd name="T3" fmla="*/ 11796713 h 11796713"/>
              <a:gd name="T4" fmla="*/ 0 w 11796713"/>
              <a:gd name="T5" fmla="*/ 5898357 h 11796713"/>
              <a:gd name="T6" fmla="*/ 5898357 w 11796713"/>
              <a:gd name="T7" fmla="*/ 0 h 117967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796713"/>
              <a:gd name="T13" fmla="*/ 0 h 11796713"/>
              <a:gd name="T14" fmla="*/ 11796713 w 11796713"/>
              <a:gd name="T15" fmla="*/ 11796713 h 117967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96713" h="11796713">
                <a:moveTo>
                  <a:pt x="0" y="0"/>
                </a:moveTo>
                <a:lnTo>
                  <a:pt x="32769" y="0"/>
                </a:lnTo>
                <a:lnTo>
                  <a:pt x="32769" y="32769"/>
                </a:lnTo>
                <a:lnTo>
                  <a:pt x="0" y="3276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fld id="{F734C675-AD10-4BD5-A44D-8B2F86F55F06}" type="slidenum">
              <a:rPr lang="en-GB">
                <a:solidFill>
                  <a:srgbClr val="FFFFFF"/>
                </a:solidFill>
                <a:ea typeface="ＭＳ Ｐゴシック" charset="-128"/>
              </a:rPr>
              <a:pPr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</a:pPr>
              <a:t>15</a:t>
            </a:fld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4490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0FE30047-87D9-4BCB-8AFF-90214E3BE2EF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16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1443" name="Text Box 1"/>
          <p:cNvSpPr txBox="1">
            <a:spLocks noGrp="1" noChangeArrowheads="1"/>
          </p:cNvSpPr>
          <p:nvPr>
            <p:ph type="body"/>
          </p:nvPr>
        </p:nvSpPr>
        <p:spPr>
          <a:xfrm rot="10800000">
            <a:off x="-11795125" y="-11793538"/>
            <a:ext cx="11796713" cy="11796713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GB" sz="2000" smtClean="0">
                <a:latin typeface="Arial" charset="0"/>
                <a:ea typeface="SimSun" charset="-122"/>
              </a:rPr>
              <a:t>You do everything, from beginning to end, but with supervision. It can be self-proposed.</a:t>
            </a:r>
          </a:p>
        </p:txBody>
      </p:sp>
      <p:sp>
        <p:nvSpPr>
          <p:cNvPr id="61444" name="AutoShape 2"/>
          <p:cNvSpPr>
            <a:spLocks noChangeArrowheads="1"/>
          </p:cNvSpPr>
          <p:nvPr/>
        </p:nvSpPr>
        <p:spPr bwMode="auto">
          <a:xfrm rot="10800000">
            <a:off x="-11795125" y="-11793538"/>
            <a:ext cx="11796713" cy="11796713"/>
          </a:xfrm>
          <a:custGeom>
            <a:avLst/>
            <a:gdLst>
              <a:gd name="T0" fmla="*/ 11796713 w 11796713"/>
              <a:gd name="T1" fmla="*/ 5898357 h 11796713"/>
              <a:gd name="T2" fmla="*/ 5898357 w 11796713"/>
              <a:gd name="T3" fmla="*/ 11796713 h 11796713"/>
              <a:gd name="T4" fmla="*/ 0 w 11796713"/>
              <a:gd name="T5" fmla="*/ 5898357 h 11796713"/>
              <a:gd name="T6" fmla="*/ 5898357 w 11796713"/>
              <a:gd name="T7" fmla="*/ 0 h 117967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796713"/>
              <a:gd name="T13" fmla="*/ 0 h 11796713"/>
              <a:gd name="T14" fmla="*/ 11796713 w 11796713"/>
              <a:gd name="T15" fmla="*/ 11796713 h 117967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96713" h="11796713">
                <a:moveTo>
                  <a:pt x="0" y="0"/>
                </a:moveTo>
                <a:lnTo>
                  <a:pt x="32769" y="0"/>
                </a:lnTo>
                <a:lnTo>
                  <a:pt x="32769" y="32769"/>
                </a:lnTo>
                <a:lnTo>
                  <a:pt x="0" y="3276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fld id="{E013A2E5-E770-4FD4-9033-D2B5D8ED6D65}" type="slidenum">
              <a:rPr lang="en-GB">
                <a:solidFill>
                  <a:srgbClr val="FFFFFF"/>
                </a:solidFill>
                <a:ea typeface="ＭＳ Ｐゴシック" charset="-128"/>
              </a:rPr>
              <a:pPr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</a:pPr>
              <a:t>16</a:t>
            </a:fld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4882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626169C8-242B-4AD3-9A04-26EE88DE16BF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17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24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59466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5C37C91D-74C9-400A-9131-636E6FDFEB12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18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34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024713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29F9F632-0D44-42AA-A0FE-BC011D2D84A9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19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45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92775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78C778CC-57B9-4C2C-9504-30735F88D09D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2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6083" name="AutoShape 1"/>
          <p:cNvSpPr>
            <a:spLocks noChangeArrowheads="1"/>
          </p:cNvSpPr>
          <p:nvPr/>
        </p:nvSpPr>
        <p:spPr bwMode="auto">
          <a:xfrm rot="10800000">
            <a:off x="-11795125" y="-11793538"/>
            <a:ext cx="11796713" cy="11796713"/>
          </a:xfrm>
          <a:custGeom>
            <a:avLst/>
            <a:gdLst>
              <a:gd name="T0" fmla="*/ 11796713 w 11796713"/>
              <a:gd name="T1" fmla="*/ 5898357 h 11796713"/>
              <a:gd name="T2" fmla="*/ 5898357 w 11796713"/>
              <a:gd name="T3" fmla="*/ 11796713 h 11796713"/>
              <a:gd name="T4" fmla="*/ 0 w 11796713"/>
              <a:gd name="T5" fmla="*/ 5898357 h 11796713"/>
              <a:gd name="T6" fmla="*/ 5898357 w 11796713"/>
              <a:gd name="T7" fmla="*/ 0 h 117967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796713"/>
              <a:gd name="T13" fmla="*/ 0 h 11796713"/>
              <a:gd name="T14" fmla="*/ 11796713 w 11796713"/>
              <a:gd name="T15" fmla="*/ 11796713 h 117967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96713" h="11796713">
                <a:moveTo>
                  <a:pt x="0" y="0"/>
                </a:moveTo>
                <a:lnTo>
                  <a:pt x="32769" y="0"/>
                </a:lnTo>
                <a:lnTo>
                  <a:pt x="32769" y="32769"/>
                </a:lnTo>
                <a:lnTo>
                  <a:pt x="0" y="3276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fld id="{6A8D746B-2532-4A39-91F0-D7CA792B5CD7}" type="slidenum">
              <a:rPr lang="en-GB">
                <a:solidFill>
                  <a:srgbClr val="000000"/>
                </a:solidFill>
                <a:ea typeface="ＭＳ Ｐゴシック" charset="-128"/>
              </a:rPr>
              <a:pPr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</a:pPr>
              <a:t>2</a:t>
            </a:fld>
            <a:endParaRPr lang="en-GB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46084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GB" sz="2000" smtClean="0">
                <a:latin typeface="Arial" charset="0"/>
                <a:ea typeface="SimSun" charset="-122"/>
              </a:rPr>
              <a:t>Here is a view of the town of Aberystwyth from the sea, </a:t>
            </a:r>
          </a:p>
          <a:p>
            <a:pPr eaLnBrk="1">
              <a:spcBef>
                <a:spcPct val="0"/>
              </a:spcBef>
            </a:pPr>
            <a:r>
              <a:rPr lang="en-GB" sz="2000" smtClean="0">
                <a:latin typeface="Arial" charset="0"/>
                <a:ea typeface="SimSun" charset="-122"/>
              </a:rPr>
              <a:t>with the original university building of 1872 in the front,</a:t>
            </a:r>
          </a:p>
          <a:p>
            <a:pPr eaLnBrk="1">
              <a:spcBef>
                <a:spcPct val="0"/>
              </a:spcBef>
            </a:pPr>
            <a:r>
              <a:rPr lang="en-GB" sz="2000" smtClean="0">
                <a:latin typeface="Arial" charset="0"/>
                <a:ea typeface="SimSun" charset="-122"/>
              </a:rPr>
              <a:t>and the more recent campus at the back.</a:t>
            </a:r>
          </a:p>
        </p:txBody>
      </p:sp>
    </p:spTree>
    <p:extLst>
      <p:ext uri="{BB962C8B-B14F-4D97-AF65-F5344CB8AC3E}">
        <p14:creationId xmlns:p14="http://schemas.microsoft.com/office/powerpoint/2010/main" val="3076315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FDF1E474-0855-4D7C-A9A3-95C427C24A10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20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55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275518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81BC4077-A182-4890-A9C5-04AEBEF610D5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21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65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366210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D31EC004-6748-4C84-8E8D-E8EDE196190D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22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7587" name="Text Box 1"/>
          <p:cNvSpPr txBox="1">
            <a:spLocks noGrp="1" noChangeArrowheads="1"/>
          </p:cNvSpPr>
          <p:nvPr>
            <p:ph type="body"/>
          </p:nvPr>
        </p:nvSpPr>
        <p:spPr>
          <a:xfrm rot="10800000">
            <a:off x="-11795125" y="-11793538"/>
            <a:ext cx="11796713" cy="11796713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GB" sz="2000" smtClean="0">
                <a:latin typeface="Arial" charset="0"/>
                <a:ea typeface="SimSun" charset="-122"/>
              </a:rPr>
              <a:t>Entry requirements are higher for this scheme as this requires very good students. (</a:t>
            </a:r>
            <a:r>
              <a:rPr lang="en-GB" smtClean="0">
                <a:latin typeface="Arial" charset="0"/>
                <a:ea typeface="ＭＳ Ｐゴシック" charset="-128"/>
              </a:rPr>
              <a:t>340 points with B in any A level</a:t>
            </a:r>
            <a:r>
              <a:rPr lang="x-none" smtClean="0">
                <a:latin typeface="Arial" charset="0"/>
                <a:ea typeface="Lucida Sans" charset="0"/>
                <a:cs typeface="Lucida Sans" charset="0"/>
              </a:rPr>
              <a:t>﻿</a:t>
            </a:r>
            <a:r>
              <a:rPr lang="en-GB" smtClean="0">
                <a:latin typeface="Arial" charset="0"/>
                <a:ea typeface="ＭＳ Ｐゴシック" charset="-128"/>
              </a:rPr>
              <a:t>)</a:t>
            </a:r>
          </a:p>
        </p:txBody>
      </p:sp>
      <p:sp>
        <p:nvSpPr>
          <p:cNvPr id="67588" name="AutoShape 2"/>
          <p:cNvSpPr>
            <a:spLocks noChangeArrowheads="1"/>
          </p:cNvSpPr>
          <p:nvPr/>
        </p:nvSpPr>
        <p:spPr bwMode="auto">
          <a:xfrm rot="10800000">
            <a:off x="-11795125" y="-11793538"/>
            <a:ext cx="11796713" cy="11796713"/>
          </a:xfrm>
          <a:custGeom>
            <a:avLst/>
            <a:gdLst>
              <a:gd name="T0" fmla="*/ 11796713 w 11796713"/>
              <a:gd name="T1" fmla="*/ 5898357 h 11796713"/>
              <a:gd name="T2" fmla="*/ 5898357 w 11796713"/>
              <a:gd name="T3" fmla="*/ 11796713 h 11796713"/>
              <a:gd name="T4" fmla="*/ 0 w 11796713"/>
              <a:gd name="T5" fmla="*/ 5898357 h 11796713"/>
              <a:gd name="T6" fmla="*/ 5898357 w 11796713"/>
              <a:gd name="T7" fmla="*/ 0 h 117967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796713"/>
              <a:gd name="T13" fmla="*/ 0 h 11796713"/>
              <a:gd name="T14" fmla="*/ 11796713 w 11796713"/>
              <a:gd name="T15" fmla="*/ 11796713 h 117967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96713" h="11796713">
                <a:moveTo>
                  <a:pt x="0" y="0"/>
                </a:moveTo>
                <a:lnTo>
                  <a:pt x="32769" y="0"/>
                </a:lnTo>
                <a:lnTo>
                  <a:pt x="32769" y="32769"/>
                </a:lnTo>
                <a:lnTo>
                  <a:pt x="0" y="3276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fld id="{C16C65D7-4718-44B1-B6E0-2B1DA1E11987}" type="slidenum">
              <a:rPr lang="en-GB">
                <a:solidFill>
                  <a:srgbClr val="FFFFFF"/>
                </a:solidFill>
                <a:ea typeface="ＭＳ Ｐゴシック" charset="-128"/>
              </a:rPr>
              <a:pPr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</a:pPr>
              <a:t>22</a:t>
            </a:fld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02534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7428D594-C9F7-4E98-B688-C9EF73911007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23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96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3889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7CDAC2C6-633D-4FED-A6AB-FDB5EECB3975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24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06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47038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E6B38769-859F-45AB-96E0-6CF7BC8149D8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25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683" name="Text Box 1"/>
          <p:cNvSpPr txBox="1">
            <a:spLocks noGrp="1" noChangeArrowheads="1"/>
          </p:cNvSpPr>
          <p:nvPr>
            <p:ph type="body"/>
          </p:nvPr>
        </p:nvSpPr>
        <p:spPr>
          <a:xfrm rot="10800000">
            <a:off x="-11795125" y="-11793538"/>
            <a:ext cx="11796713" cy="11796713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GB" smtClean="0">
                <a:solidFill>
                  <a:srgbClr val="FFFFFF"/>
                </a:solidFill>
                <a:latin typeface="Arial" charset="0"/>
                <a:ea typeface="SimSun" charset="-122"/>
              </a:rPr>
              <a:t>Rather than emphasising programming, this concentrates on analysing business requirements and translating them into systems</a:t>
            </a:r>
          </a:p>
          <a:p>
            <a:pPr eaLnBrk="1">
              <a:spcBef>
                <a:spcPct val="0"/>
              </a:spcBef>
            </a:pPr>
            <a:endParaRPr lang="en-GB" smtClean="0">
              <a:solidFill>
                <a:srgbClr val="FFFFFF"/>
              </a:solidFill>
              <a:latin typeface="Arial" charset="0"/>
              <a:ea typeface="SimSun" charset="-122"/>
            </a:endParaRPr>
          </a:p>
        </p:txBody>
      </p:sp>
      <p:sp>
        <p:nvSpPr>
          <p:cNvPr id="71684" name="AutoShape 2"/>
          <p:cNvSpPr>
            <a:spLocks noChangeArrowheads="1"/>
          </p:cNvSpPr>
          <p:nvPr/>
        </p:nvSpPr>
        <p:spPr bwMode="auto">
          <a:xfrm rot="10800000">
            <a:off x="-11795125" y="-11793538"/>
            <a:ext cx="11796713" cy="11796713"/>
          </a:xfrm>
          <a:custGeom>
            <a:avLst/>
            <a:gdLst>
              <a:gd name="T0" fmla="*/ 11796713 w 11796713"/>
              <a:gd name="T1" fmla="*/ 5898357 h 11796713"/>
              <a:gd name="T2" fmla="*/ 5898357 w 11796713"/>
              <a:gd name="T3" fmla="*/ 11796713 h 11796713"/>
              <a:gd name="T4" fmla="*/ 0 w 11796713"/>
              <a:gd name="T5" fmla="*/ 5898357 h 11796713"/>
              <a:gd name="T6" fmla="*/ 5898357 w 11796713"/>
              <a:gd name="T7" fmla="*/ 0 h 117967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796713"/>
              <a:gd name="T13" fmla="*/ 0 h 11796713"/>
              <a:gd name="T14" fmla="*/ 11796713 w 11796713"/>
              <a:gd name="T15" fmla="*/ 11796713 h 117967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96713" h="11796713">
                <a:moveTo>
                  <a:pt x="0" y="0"/>
                </a:moveTo>
                <a:lnTo>
                  <a:pt x="32769" y="0"/>
                </a:lnTo>
                <a:lnTo>
                  <a:pt x="32769" y="32769"/>
                </a:lnTo>
                <a:lnTo>
                  <a:pt x="0" y="3276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fld id="{1DF4A40D-2CCA-44C6-B782-48792F6D5FA0}" type="slidenum">
              <a:rPr lang="en-GB">
                <a:solidFill>
                  <a:srgbClr val="FFFFFF"/>
                </a:solidFill>
                <a:ea typeface="ＭＳ Ｐゴシック" charset="-128"/>
              </a:rPr>
              <a:pPr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</a:pPr>
              <a:t>25</a:t>
            </a:fld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63135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91530C11-2DB9-43A9-B0AB-70F180B3D797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26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27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05251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BF6C0412-70FB-4EEE-A7B0-403B46310215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27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37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456006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5DAB5B72-4A95-4426-8AD4-144FF8E516DF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28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47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215930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2DED86DA-D12F-449A-9073-D6C95716DB81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29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57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5201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A252D9C2-D0AE-418D-8C3C-35A775020A21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3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71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994115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6"/>
          <p:cNvSpPr txBox="1">
            <a:spLocks noGrp="1"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27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D5D31D47-6B15-46E1-9A2C-834A988D03B8}" type="slidenum">
              <a:rPr lang="en-GB" sz="1400">
                <a:solidFill>
                  <a:srgbClr val="000000"/>
                </a:solidFill>
                <a:latin typeface="Times New Roman" pitchFamily="127" charset="0"/>
              </a:rPr>
              <a:pPr algn="r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27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30</a:t>
            </a:fld>
            <a:endParaRPr lang="en-GB" sz="1400">
              <a:solidFill>
                <a:srgbClr val="000000"/>
              </a:solidFill>
              <a:latin typeface="Times New Roman" pitchFamily="127" charset="0"/>
            </a:endParaRPr>
          </a:p>
        </p:txBody>
      </p:sp>
      <p:sp>
        <p:nvSpPr>
          <p:cNvPr id="140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40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en-US" smtClean="0">
              <a:latin typeface="Times New Roman" pitchFamily="1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39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818613A8-D496-47CC-99A7-2F6448629834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32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9395" name="Text Box 1"/>
          <p:cNvSpPr txBox="1">
            <a:spLocks noGrp="1" noChangeArrowheads="1"/>
          </p:cNvSpPr>
          <p:nvPr>
            <p:ph type="body"/>
          </p:nvPr>
        </p:nvSpPr>
        <p:spPr>
          <a:xfrm rot="10800000">
            <a:off x="-11795125" y="-11793538"/>
            <a:ext cx="11796713" cy="11796713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GB" sz="2000" smtClean="0">
                <a:latin typeface="Arial" charset="0"/>
                <a:ea typeface="SimSun" charset="-122"/>
              </a:rPr>
              <a:t>CS252 Interactive web programming: HTML5, JavaScript</a:t>
            </a:r>
          </a:p>
        </p:txBody>
      </p:sp>
      <p:sp>
        <p:nvSpPr>
          <p:cNvPr id="59396" name="AutoShape 2"/>
          <p:cNvSpPr>
            <a:spLocks noChangeArrowheads="1"/>
          </p:cNvSpPr>
          <p:nvPr/>
        </p:nvSpPr>
        <p:spPr bwMode="auto">
          <a:xfrm rot="10800000">
            <a:off x="-11795125" y="-11793538"/>
            <a:ext cx="11796713" cy="11796713"/>
          </a:xfrm>
          <a:custGeom>
            <a:avLst/>
            <a:gdLst>
              <a:gd name="T0" fmla="*/ 11796713 w 11796713"/>
              <a:gd name="T1" fmla="*/ 5898357 h 11796713"/>
              <a:gd name="T2" fmla="*/ 5898357 w 11796713"/>
              <a:gd name="T3" fmla="*/ 11796713 h 11796713"/>
              <a:gd name="T4" fmla="*/ 0 w 11796713"/>
              <a:gd name="T5" fmla="*/ 5898357 h 11796713"/>
              <a:gd name="T6" fmla="*/ 5898357 w 11796713"/>
              <a:gd name="T7" fmla="*/ 0 h 117967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796713"/>
              <a:gd name="T13" fmla="*/ 0 h 11796713"/>
              <a:gd name="T14" fmla="*/ 11796713 w 11796713"/>
              <a:gd name="T15" fmla="*/ 11796713 h 117967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96713" h="11796713">
                <a:moveTo>
                  <a:pt x="0" y="0"/>
                </a:moveTo>
                <a:lnTo>
                  <a:pt x="32769" y="0"/>
                </a:lnTo>
                <a:lnTo>
                  <a:pt x="32769" y="32769"/>
                </a:lnTo>
                <a:lnTo>
                  <a:pt x="0" y="3276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fld id="{F1146E7C-9450-4A08-AC11-1C8A984FCD3F}" type="slidenum">
              <a:rPr lang="en-GB">
                <a:solidFill>
                  <a:srgbClr val="FFFFFF"/>
                </a:solidFill>
                <a:ea typeface="ＭＳ Ｐゴシック" charset="-128"/>
              </a:rPr>
              <a:pPr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</a:pPr>
              <a:t>32</a:t>
            </a:fld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39069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Title page</a:t>
            </a:r>
            <a:endParaRPr lang="en-US" sz="1200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81AFC-20C7-374D-813F-34B6D00FDA4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111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7375DBB5-D43A-443C-B251-13A641A91C6D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34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68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395511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2D357601-4800-4391-B248-F60D79397C0D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35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7827" name="Rectangle 1"/>
          <p:cNvSpPr txBox="1">
            <a:spLocks noGrp="1" noChangeArrowheads="1"/>
          </p:cNvSpPr>
          <p:nvPr>
            <p:ph type="body"/>
          </p:nvPr>
        </p:nvSpPr>
        <p:spPr>
          <a:xfrm rot="10800000">
            <a:off x="-11795125" y="-11793538"/>
            <a:ext cx="11796713" cy="11796713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sz="2000" smtClean="0">
              <a:latin typeface="Arial" charset="0"/>
              <a:ea typeface="SimSun" charset="-122"/>
            </a:endParaRPr>
          </a:p>
        </p:txBody>
      </p:sp>
      <p:sp>
        <p:nvSpPr>
          <p:cNvPr id="77828" name="AutoShape 2"/>
          <p:cNvSpPr>
            <a:spLocks noChangeArrowheads="1"/>
          </p:cNvSpPr>
          <p:nvPr/>
        </p:nvSpPr>
        <p:spPr bwMode="auto">
          <a:xfrm rot="10800000">
            <a:off x="-11795125" y="-11793538"/>
            <a:ext cx="11796713" cy="11796713"/>
          </a:xfrm>
          <a:custGeom>
            <a:avLst/>
            <a:gdLst>
              <a:gd name="T0" fmla="*/ 11796713 w 11796713"/>
              <a:gd name="T1" fmla="*/ 5898357 h 11796713"/>
              <a:gd name="T2" fmla="*/ 5898357 w 11796713"/>
              <a:gd name="T3" fmla="*/ 11796713 h 11796713"/>
              <a:gd name="T4" fmla="*/ 0 w 11796713"/>
              <a:gd name="T5" fmla="*/ 5898357 h 11796713"/>
              <a:gd name="T6" fmla="*/ 5898357 w 11796713"/>
              <a:gd name="T7" fmla="*/ 0 h 117967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796713"/>
              <a:gd name="T13" fmla="*/ 0 h 11796713"/>
              <a:gd name="T14" fmla="*/ 11796713 w 11796713"/>
              <a:gd name="T15" fmla="*/ 11796713 h 117967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96713" h="11796713">
                <a:moveTo>
                  <a:pt x="0" y="0"/>
                </a:moveTo>
                <a:lnTo>
                  <a:pt x="32769" y="0"/>
                </a:lnTo>
                <a:lnTo>
                  <a:pt x="32769" y="32769"/>
                </a:lnTo>
                <a:lnTo>
                  <a:pt x="0" y="3276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fld id="{FCAE629A-A93D-4426-B92C-E0E4A3B625E8}" type="slidenum">
              <a:rPr lang="en-GB">
                <a:solidFill>
                  <a:srgbClr val="FFFFFF"/>
                </a:solidFill>
                <a:ea typeface="ＭＳ Ｐゴシック" charset="-128"/>
              </a:rPr>
              <a:pPr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</a:pPr>
              <a:t>35</a:t>
            </a:fld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85440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C83EBDA5-E928-43FB-81B2-9379A24A38F0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36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8851" name="Rectangle 1"/>
          <p:cNvSpPr txBox="1">
            <a:spLocks noGrp="1" noChangeArrowheads="1"/>
          </p:cNvSpPr>
          <p:nvPr>
            <p:ph type="body"/>
          </p:nvPr>
        </p:nvSpPr>
        <p:spPr>
          <a:xfrm rot="10800000">
            <a:off x="-11795125" y="-11793538"/>
            <a:ext cx="11796713" cy="11796713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ct val="0"/>
              </a:spcBef>
            </a:pPr>
            <a:endParaRPr lang="en-US" sz="2000" smtClean="0">
              <a:latin typeface="Arial" charset="0"/>
              <a:ea typeface="SimSun" charset="-122"/>
            </a:endParaRPr>
          </a:p>
        </p:txBody>
      </p:sp>
      <p:sp>
        <p:nvSpPr>
          <p:cNvPr id="78852" name="AutoShape 2"/>
          <p:cNvSpPr>
            <a:spLocks noChangeArrowheads="1"/>
          </p:cNvSpPr>
          <p:nvPr/>
        </p:nvSpPr>
        <p:spPr bwMode="auto">
          <a:xfrm rot="10800000">
            <a:off x="-11795125" y="-11793538"/>
            <a:ext cx="11796713" cy="11796713"/>
          </a:xfrm>
          <a:custGeom>
            <a:avLst/>
            <a:gdLst>
              <a:gd name="T0" fmla="*/ 11796713 w 11796713"/>
              <a:gd name="T1" fmla="*/ 5898357 h 11796713"/>
              <a:gd name="T2" fmla="*/ 5898357 w 11796713"/>
              <a:gd name="T3" fmla="*/ 11796713 h 11796713"/>
              <a:gd name="T4" fmla="*/ 0 w 11796713"/>
              <a:gd name="T5" fmla="*/ 5898357 h 11796713"/>
              <a:gd name="T6" fmla="*/ 5898357 w 11796713"/>
              <a:gd name="T7" fmla="*/ 0 h 117967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796713"/>
              <a:gd name="T13" fmla="*/ 0 h 11796713"/>
              <a:gd name="T14" fmla="*/ 11796713 w 11796713"/>
              <a:gd name="T15" fmla="*/ 11796713 h 117967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96713" h="11796713">
                <a:moveTo>
                  <a:pt x="0" y="0"/>
                </a:moveTo>
                <a:lnTo>
                  <a:pt x="32769" y="0"/>
                </a:lnTo>
                <a:lnTo>
                  <a:pt x="32769" y="32769"/>
                </a:lnTo>
                <a:lnTo>
                  <a:pt x="0" y="3276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fld id="{A5C3EA62-91F7-4713-BFAC-470CCDDD12B6}" type="slidenum">
              <a:rPr lang="en-GB">
                <a:solidFill>
                  <a:srgbClr val="FFFFFF"/>
                </a:solidFill>
                <a:ea typeface="ＭＳ Ｐゴシック" charset="-128"/>
              </a:rPr>
              <a:pPr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</a:pPr>
              <a:t>36</a:t>
            </a:fld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85488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8A62952C-617E-4872-84B4-C338E89DD482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37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98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65624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C534041E-1ADB-4659-AEBF-7C04618E642A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38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86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86319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243B83E6-0CA9-463F-9BF2-23A76F51A8BE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39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08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56516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86422B9C-2431-4F22-BF7B-31326FCA273B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40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1923" name="Text Box 1"/>
          <p:cNvSpPr txBox="1">
            <a:spLocks noGrp="1" noChangeArrowheads="1"/>
          </p:cNvSpPr>
          <p:nvPr>
            <p:ph type="body"/>
          </p:nvPr>
        </p:nvSpPr>
        <p:spPr>
          <a:xfrm rot="10800000">
            <a:off x="-11795125" y="-11793538"/>
            <a:ext cx="11796713" cy="11796713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GB" sz="1800" smtClean="0">
                <a:latin typeface="Arial" charset="0"/>
                <a:ea typeface="SimSun" charset="-122"/>
              </a:rPr>
              <a:t>Not many places get high marks for both teaching and research</a:t>
            </a:r>
          </a:p>
        </p:txBody>
      </p:sp>
      <p:sp>
        <p:nvSpPr>
          <p:cNvPr id="81924" name="AutoShape 2"/>
          <p:cNvSpPr>
            <a:spLocks noChangeArrowheads="1"/>
          </p:cNvSpPr>
          <p:nvPr/>
        </p:nvSpPr>
        <p:spPr bwMode="auto">
          <a:xfrm rot="10800000">
            <a:off x="-11795125" y="-11793538"/>
            <a:ext cx="11796713" cy="11796713"/>
          </a:xfrm>
          <a:custGeom>
            <a:avLst/>
            <a:gdLst>
              <a:gd name="T0" fmla="*/ 11796713 w 11796713"/>
              <a:gd name="T1" fmla="*/ 5898357 h 11796713"/>
              <a:gd name="T2" fmla="*/ 5898357 w 11796713"/>
              <a:gd name="T3" fmla="*/ 11796713 h 11796713"/>
              <a:gd name="T4" fmla="*/ 0 w 11796713"/>
              <a:gd name="T5" fmla="*/ 5898357 h 11796713"/>
              <a:gd name="T6" fmla="*/ 5898357 w 11796713"/>
              <a:gd name="T7" fmla="*/ 0 h 117967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796713"/>
              <a:gd name="T13" fmla="*/ 0 h 11796713"/>
              <a:gd name="T14" fmla="*/ 11796713 w 11796713"/>
              <a:gd name="T15" fmla="*/ 11796713 h 117967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96713" h="11796713">
                <a:moveTo>
                  <a:pt x="0" y="0"/>
                </a:moveTo>
                <a:lnTo>
                  <a:pt x="32769" y="0"/>
                </a:lnTo>
                <a:lnTo>
                  <a:pt x="32769" y="32769"/>
                </a:lnTo>
                <a:lnTo>
                  <a:pt x="0" y="3276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fld id="{7634D120-CD49-4952-B248-3EC31D1ECD6E}" type="slidenum">
              <a:rPr lang="en-GB">
                <a:solidFill>
                  <a:srgbClr val="FFFFFF"/>
                </a:solidFill>
                <a:ea typeface="ＭＳ Ｐゴシック" charset="-128"/>
              </a:rPr>
              <a:pPr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</a:pPr>
              <a:t>40</a:t>
            </a:fld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6658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6B7B2375-2BEC-40B4-9DAD-57656A1B8D65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4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8131" name="AutoShape 1"/>
          <p:cNvSpPr>
            <a:spLocks noChangeArrowheads="1"/>
          </p:cNvSpPr>
          <p:nvPr/>
        </p:nvSpPr>
        <p:spPr bwMode="auto">
          <a:xfrm rot="10800000">
            <a:off x="-11795125" y="-11793538"/>
            <a:ext cx="11796713" cy="11796713"/>
          </a:xfrm>
          <a:custGeom>
            <a:avLst/>
            <a:gdLst>
              <a:gd name="T0" fmla="*/ 11796713 w 11796713"/>
              <a:gd name="T1" fmla="*/ 5898357 h 11796713"/>
              <a:gd name="T2" fmla="*/ 5898357 w 11796713"/>
              <a:gd name="T3" fmla="*/ 11796713 h 11796713"/>
              <a:gd name="T4" fmla="*/ 0 w 11796713"/>
              <a:gd name="T5" fmla="*/ 5898357 h 11796713"/>
              <a:gd name="T6" fmla="*/ 5898357 w 11796713"/>
              <a:gd name="T7" fmla="*/ 0 h 117967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796713"/>
              <a:gd name="T13" fmla="*/ 0 h 11796713"/>
              <a:gd name="T14" fmla="*/ 11796713 w 11796713"/>
              <a:gd name="T15" fmla="*/ 11796713 h 117967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96713" h="11796713">
                <a:moveTo>
                  <a:pt x="0" y="0"/>
                </a:moveTo>
                <a:lnTo>
                  <a:pt x="32769" y="0"/>
                </a:lnTo>
                <a:lnTo>
                  <a:pt x="32769" y="32769"/>
                </a:lnTo>
                <a:lnTo>
                  <a:pt x="0" y="3276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fld id="{E32A86A2-384D-46E5-AA43-6BBDAC76FB54}" type="slidenum">
              <a:rPr lang="en-GB">
                <a:solidFill>
                  <a:srgbClr val="000000"/>
                </a:solidFill>
                <a:ea typeface="ＭＳ Ｐゴシック" charset="-128"/>
              </a:rPr>
              <a:pPr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</a:pPr>
              <a:t>4</a:t>
            </a:fld>
            <a:endParaRPr lang="en-GB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48132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GB" sz="2000" dirty="0" smtClean="0">
                <a:latin typeface="Arial" charset="0"/>
                <a:ea typeface="SimSun" charset="-122"/>
              </a:rPr>
              <a:t>We are a medium-sized computing department in UK terms.</a:t>
            </a:r>
          </a:p>
          <a:p>
            <a:pPr eaLnBrk="1">
              <a:spcBef>
                <a:spcPct val="0"/>
              </a:spcBef>
            </a:pPr>
            <a:endParaRPr lang="en-GB" sz="2000" dirty="0" smtClean="0">
              <a:latin typeface="Arial" charset="0"/>
              <a:ea typeface="SimSun" charset="-122"/>
            </a:endParaRPr>
          </a:p>
          <a:p>
            <a:pPr eaLnBrk="1">
              <a:spcBef>
                <a:spcPct val="0"/>
              </a:spcBef>
            </a:pPr>
            <a:r>
              <a:rPr lang="en-GB" sz="2000" dirty="0" smtClean="0">
                <a:latin typeface="Arial" charset="0"/>
                <a:ea typeface="SimSun" charset="-122"/>
              </a:rPr>
              <a:t>Size of first year: </a:t>
            </a:r>
            <a:r>
              <a:rPr lang="en-GB" sz="2000" dirty="0" err="1" smtClean="0">
                <a:latin typeface="Arial" charset="0"/>
                <a:ea typeface="SimSun" charset="-122"/>
              </a:rPr>
              <a:t>approx</a:t>
            </a:r>
            <a:r>
              <a:rPr lang="en-GB" sz="2000" dirty="0" smtClean="0">
                <a:latin typeface="Arial" charset="0"/>
                <a:ea typeface="SimSun" charset="-122"/>
              </a:rPr>
              <a:t> 240 </a:t>
            </a:r>
          </a:p>
          <a:p>
            <a:pPr eaLnBrk="1">
              <a:spcBef>
                <a:spcPct val="0"/>
              </a:spcBef>
            </a:pPr>
            <a:r>
              <a:rPr lang="en-GB" sz="2000" dirty="0" smtClean="0">
                <a:latin typeface="Arial" charset="0"/>
                <a:ea typeface="SimSun" charset="-122"/>
              </a:rPr>
              <a:t>Depends on the course/degree scheme as to what class sizes will be like</a:t>
            </a:r>
          </a:p>
          <a:p>
            <a:pPr eaLnBrk="1">
              <a:spcBef>
                <a:spcPct val="0"/>
              </a:spcBef>
            </a:pPr>
            <a:endParaRPr lang="en-GB" sz="2000" dirty="0" smtClean="0">
              <a:latin typeface="Arial" charset="0"/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6026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BD1CECA6-98A3-4E7D-80D6-9216B99AB128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5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9155" name="AutoShape 1"/>
          <p:cNvSpPr>
            <a:spLocks noChangeArrowheads="1"/>
          </p:cNvSpPr>
          <p:nvPr/>
        </p:nvSpPr>
        <p:spPr bwMode="auto">
          <a:xfrm rot="10800000">
            <a:off x="-11795125" y="-11793538"/>
            <a:ext cx="11796713" cy="11796713"/>
          </a:xfrm>
          <a:custGeom>
            <a:avLst/>
            <a:gdLst>
              <a:gd name="T0" fmla="*/ 11796713 w 11796713"/>
              <a:gd name="T1" fmla="*/ 5898357 h 11796713"/>
              <a:gd name="T2" fmla="*/ 5898357 w 11796713"/>
              <a:gd name="T3" fmla="*/ 11796713 h 11796713"/>
              <a:gd name="T4" fmla="*/ 0 w 11796713"/>
              <a:gd name="T5" fmla="*/ 5898357 h 11796713"/>
              <a:gd name="T6" fmla="*/ 5898357 w 11796713"/>
              <a:gd name="T7" fmla="*/ 0 h 117967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796713"/>
              <a:gd name="T13" fmla="*/ 0 h 11796713"/>
              <a:gd name="T14" fmla="*/ 11796713 w 11796713"/>
              <a:gd name="T15" fmla="*/ 11796713 h 117967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96713" h="11796713">
                <a:moveTo>
                  <a:pt x="0" y="0"/>
                </a:moveTo>
                <a:lnTo>
                  <a:pt x="32769" y="0"/>
                </a:lnTo>
                <a:lnTo>
                  <a:pt x="32769" y="32769"/>
                </a:lnTo>
                <a:lnTo>
                  <a:pt x="0" y="3276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fld id="{5F824E0C-16FD-48D3-98E1-480A7577DF6D}" type="slidenum">
              <a:rPr lang="en-GB">
                <a:solidFill>
                  <a:srgbClr val="000000"/>
                </a:solidFill>
                <a:ea typeface="ＭＳ Ｐゴシック" charset="-128"/>
              </a:rPr>
              <a:pPr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</a:pPr>
              <a:t>5</a:t>
            </a:fld>
            <a:endParaRPr lang="en-GB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49156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GB" sz="2000" smtClean="0">
                <a:latin typeface="Arial" charset="0"/>
                <a:ea typeface="SimSun" charset="-122"/>
              </a:rPr>
              <a:t>This slide contains our stated aims for our undergraduate courses. </a:t>
            </a:r>
          </a:p>
          <a:p>
            <a:pPr eaLnBrk="1">
              <a:spcBef>
                <a:spcPct val="0"/>
              </a:spcBef>
            </a:pPr>
            <a:r>
              <a:rPr lang="en-GB" sz="2000" smtClean="0">
                <a:latin typeface="Arial" charset="0"/>
                <a:ea typeface="SimSun" charset="-122"/>
              </a:rPr>
              <a:t>As I said, we have an emphasis on software engineering, </a:t>
            </a:r>
          </a:p>
          <a:p>
            <a:pPr eaLnBrk="1">
              <a:spcBef>
                <a:spcPct val="0"/>
              </a:spcBef>
            </a:pPr>
            <a:r>
              <a:rPr lang="en-GB" sz="2000" smtClean="0">
                <a:latin typeface="Arial" charset="0"/>
                <a:ea typeface="SimSun" charset="-122"/>
              </a:rPr>
              <a:t>and on producing graduates that will be employable immediately, </a:t>
            </a:r>
          </a:p>
          <a:p>
            <a:pPr eaLnBrk="1">
              <a:spcBef>
                <a:spcPct val="0"/>
              </a:spcBef>
            </a:pPr>
            <a:r>
              <a:rPr lang="en-GB" sz="2000" smtClean="0">
                <a:latin typeface="Arial" charset="0"/>
                <a:ea typeface="SimSun" charset="-122"/>
              </a:rPr>
              <a:t>but adaptable as the computing industry continues to undergo rapid change.</a:t>
            </a:r>
          </a:p>
          <a:p>
            <a:pPr eaLnBrk="1">
              <a:spcBef>
                <a:spcPct val="0"/>
              </a:spcBef>
            </a:pPr>
            <a:endParaRPr lang="en-GB" sz="2000" smtClean="0">
              <a:latin typeface="Arial" charset="0"/>
              <a:ea typeface="SimSun" charset="-122"/>
            </a:endParaRPr>
          </a:p>
          <a:p>
            <a:pPr eaLnBrk="1">
              <a:spcBef>
                <a:spcPct val="0"/>
              </a:spcBef>
            </a:pPr>
            <a:r>
              <a:rPr lang="en-GB" sz="2000" smtClean="0">
                <a:latin typeface="Arial" charset="0"/>
                <a:ea typeface="SimSun" charset="-122"/>
              </a:rPr>
              <a:t>A balance between ideas (theory) and training (practice)</a:t>
            </a:r>
          </a:p>
          <a:p>
            <a:pPr eaLnBrk="1">
              <a:spcBef>
                <a:spcPct val="0"/>
              </a:spcBef>
            </a:pPr>
            <a:endParaRPr lang="en-GB" sz="2000" smtClean="0">
              <a:latin typeface="Arial" charset="0"/>
              <a:ea typeface="SimSun" charset="-122"/>
            </a:endParaRPr>
          </a:p>
          <a:p>
            <a:pPr eaLnBrk="1">
              <a:spcBef>
                <a:spcPct val="0"/>
              </a:spcBef>
            </a:pPr>
            <a:r>
              <a:rPr lang="en-GB" sz="2000" smtClean="0">
                <a:latin typeface="Arial" charset="0"/>
                <a:ea typeface="SimSun" charset="-122"/>
              </a:rPr>
              <a:t>We try to impart a broad knowledge that will last. Some principles are long-lasting in CS, others change over time.</a:t>
            </a:r>
          </a:p>
        </p:txBody>
      </p:sp>
    </p:spTree>
    <p:extLst>
      <p:ext uri="{BB962C8B-B14F-4D97-AF65-F5344CB8AC3E}">
        <p14:creationId xmlns:p14="http://schemas.microsoft.com/office/powerpoint/2010/main" val="1719829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EC3F8DE7-B420-4263-BCA0-6CEE1D7C58E8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6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0179" name="Text Box 1"/>
          <p:cNvSpPr txBox="1">
            <a:spLocks noGrp="1" noChangeArrowheads="1"/>
          </p:cNvSpPr>
          <p:nvPr>
            <p:ph type="body"/>
          </p:nvPr>
        </p:nvSpPr>
        <p:spPr>
          <a:xfrm rot="10800000">
            <a:off x="-11795125" y="-11793538"/>
            <a:ext cx="11796713" cy="11796713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GB" sz="2000" dirty="0" smtClean="0">
                <a:latin typeface="Arial" charset="0"/>
                <a:ea typeface="SimSun" charset="-122"/>
              </a:rPr>
              <a:t>Not many places get high marks for both teaching and research</a:t>
            </a:r>
          </a:p>
          <a:p>
            <a:pPr eaLnBrk="1">
              <a:spcBef>
                <a:spcPct val="0"/>
              </a:spcBef>
            </a:pPr>
            <a:r>
              <a:rPr lang="en-GB" sz="2000" dirty="0" smtClean="0">
                <a:latin typeface="Arial" charset="0"/>
                <a:ea typeface="SimSun" charset="-122"/>
              </a:rPr>
              <a:t>DLHE (Destination of Leavers from Higher Education) survey: asks leavers from HE what</a:t>
            </a:r>
            <a:r>
              <a:rPr lang="en-GB" sz="2000" baseline="0" dirty="0" smtClean="0">
                <a:latin typeface="Arial" charset="0"/>
                <a:ea typeface="SimSun" charset="-122"/>
              </a:rPr>
              <a:t> they are doing 6 months after graduation. Highest in </a:t>
            </a:r>
            <a:r>
              <a:rPr lang="en-GB" sz="2000" baseline="0" dirty="0" err="1" smtClean="0">
                <a:latin typeface="Arial" charset="0"/>
                <a:ea typeface="SimSun" charset="-122"/>
              </a:rPr>
              <a:t>Aber</a:t>
            </a:r>
            <a:r>
              <a:rPr lang="en-GB" sz="2000" baseline="0" dirty="0" smtClean="0">
                <a:latin typeface="Arial" charset="0"/>
                <a:ea typeface="SimSun" charset="-122"/>
              </a:rPr>
              <a:t> for graduate employment.</a:t>
            </a:r>
          </a:p>
          <a:p>
            <a:pPr eaLnBrk="1">
              <a:spcBef>
                <a:spcPct val="0"/>
              </a:spcBef>
            </a:pPr>
            <a:r>
              <a:rPr lang="en-GB" sz="2000" baseline="0" dirty="0" smtClean="0">
                <a:latin typeface="Arial" charset="0"/>
                <a:ea typeface="SimSun" charset="-122"/>
              </a:rPr>
              <a:t>REF: Research intensity: average quality of publications * percentage of eligible staff who submit</a:t>
            </a:r>
          </a:p>
          <a:p>
            <a:pPr eaLnBrk="1">
              <a:spcBef>
                <a:spcPct val="0"/>
              </a:spcBef>
            </a:pPr>
            <a:endParaRPr lang="en-GB" sz="2000" baseline="0" dirty="0" smtClean="0">
              <a:latin typeface="Arial" charset="0"/>
              <a:ea typeface="SimSun" charset="-122"/>
            </a:endParaRPr>
          </a:p>
          <a:p>
            <a:pPr eaLnBrk="1">
              <a:spcBef>
                <a:spcPct val="0"/>
              </a:spcBef>
            </a:pPr>
            <a:endParaRPr lang="en-GB" sz="2000" dirty="0" smtClean="0">
              <a:latin typeface="Arial" charset="0"/>
              <a:ea typeface="SimSun" charset="-122"/>
            </a:endParaRPr>
          </a:p>
        </p:txBody>
      </p:sp>
      <p:sp>
        <p:nvSpPr>
          <p:cNvPr id="50180" name="AutoShape 2"/>
          <p:cNvSpPr>
            <a:spLocks noChangeArrowheads="1"/>
          </p:cNvSpPr>
          <p:nvPr/>
        </p:nvSpPr>
        <p:spPr bwMode="auto">
          <a:xfrm rot="10800000">
            <a:off x="-11795125" y="-11793538"/>
            <a:ext cx="11796713" cy="11796713"/>
          </a:xfrm>
          <a:custGeom>
            <a:avLst/>
            <a:gdLst>
              <a:gd name="T0" fmla="*/ 11796713 w 11796713"/>
              <a:gd name="T1" fmla="*/ 5898357 h 11796713"/>
              <a:gd name="T2" fmla="*/ 5898357 w 11796713"/>
              <a:gd name="T3" fmla="*/ 11796713 h 11796713"/>
              <a:gd name="T4" fmla="*/ 0 w 11796713"/>
              <a:gd name="T5" fmla="*/ 5898357 h 11796713"/>
              <a:gd name="T6" fmla="*/ 5898357 w 11796713"/>
              <a:gd name="T7" fmla="*/ 0 h 117967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796713"/>
              <a:gd name="T13" fmla="*/ 0 h 11796713"/>
              <a:gd name="T14" fmla="*/ 11796713 w 11796713"/>
              <a:gd name="T15" fmla="*/ 11796713 h 117967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96713" h="11796713">
                <a:moveTo>
                  <a:pt x="0" y="0"/>
                </a:moveTo>
                <a:lnTo>
                  <a:pt x="32769" y="0"/>
                </a:lnTo>
                <a:lnTo>
                  <a:pt x="32769" y="32769"/>
                </a:lnTo>
                <a:lnTo>
                  <a:pt x="0" y="3276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fld id="{AB7EBC05-4E23-4C40-9A6E-FF4A0C27281F}" type="slidenum">
              <a:rPr lang="en-GB">
                <a:solidFill>
                  <a:srgbClr val="FFFFFF"/>
                </a:solidFill>
                <a:ea typeface="ＭＳ Ｐゴシック" charset="-128"/>
              </a:rPr>
              <a:pPr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</a:pPr>
              <a:t>6</a:t>
            </a:fld>
            <a:endParaRPr lang="en-GB">
              <a:solidFill>
                <a:srgbClr val="FFFFFF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4568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BFD0A1FA-D410-4CB7-B555-78179D44666C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7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1203" name="AutoShape 1"/>
          <p:cNvSpPr>
            <a:spLocks noChangeArrowheads="1"/>
          </p:cNvSpPr>
          <p:nvPr/>
        </p:nvSpPr>
        <p:spPr bwMode="auto">
          <a:xfrm rot="10800000">
            <a:off x="-11795125" y="-11793538"/>
            <a:ext cx="11796713" cy="11796713"/>
          </a:xfrm>
          <a:custGeom>
            <a:avLst/>
            <a:gdLst>
              <a:gd name="T0" fmla="*/ 11796713 w 11796713"/>
              <a:gd name="T1" fmla="*/ 5898357 h 11796713"/>
              <a:gd name="T2" fmla="*/ 5898357 w 11796713"/>
              <a:gd name="T3" fmla="*/ 11796713 h 11796713"/>
              <a:gd name="T4" fmla="*/ 0 w 11796713"/>
              <a:gd name="T5" fmla="*/ 5898357 h 11796713"/>
              <a:gd name="T6" fmla="*/ 5898357 w 11796713"/>
              <a:gd name="T7" fmla="*/ 0 h 117967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796713"/>
              <a:gd name="T13" fmla="*/ 0 h 11796713"/>
              <a:gd name="T14" fmla="*/ 11796713 w 11796713"/>
              <a:gd name="T15" fmla="*/ 11796713 h 117967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96713" h="11796713">
                <a:moveTo>
                  <a:pt x="0" y="0"/>
                </a:moveTo>
                <a:lnTo>
                  <a:pt x="32769" y="0"/>
                </a:lnTo>
                <a:lnTo>
                  <a:pt x="32769" y="32769"/>
                </a:lnTo>
                <a:lnTo>
                  <a:pt x="0" y="3276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fld id="{9E7A0A7E-2F77-48D3-B371-89F98B6224A5}" type="slidenum">
              <a:rPr lang="en-GB">
                <a:solidFill>
                  <a:srgbClr val="000000"/>
                </a:solidFill>
                <a:ea typeface="ＭＳ Ｐゴシック" charset="-128"/>
              </a:rPr>
              <a:pPr>
                <a:lnSpc>
                  <a:spcPct val="100000"/>
                </a:lnSpc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</a:pPr>
              <a:t>7</a:t>
            </a:fld>
            <a:endParaRPr lang="en-GB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51204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GB" sz="2000" dirty="0" smtClean="0">
                <a:latin typeface="Arial" charset="0"/>
                <a:ea typeface="SimSun" charset="-122"/>
              </a:rPr>
              <a:t>We have undergraduate degrees with a range of titles.</a:t>
            </a:r>
          </a:p>
          <a:p>
            <a:pPr eaLnBrk="1">
              <a:spcBef>
                <a:spcPct val="0"/>
              </a:spcBef>
            </a:pPr>
            <a:r>
              <a:rPr lang="en-GB" sz="2000" dirty="0" smtClean="0">
                <a:latin typeface="Arial" charset="0"/>
                <a:ea typeface="SimSun" charset="-122"/>
              </a:rPr>
              <a:t>However, they all have some emphasis on our main strengths - software engineering and artificial intelligence.</a:t>
            </a:r>
          </a:p>
          <a:p>
            <a:pPr eaLnBrk="1">
              <a:spcBef>
                <a:spcPct val="0"/>
              </a:spcBef>
            </a:pPr>
            <a:r>
              <a:rPr lang="en-GB" sz="2000" dirty="0" smtClean="0">
                <a:latin typeface="Arial" charset="0"/>
                <a:ea typeface="SimSun" charset="-122"/>
              </a:rPr>
              <a:t>Many of our staff have previously worked in industry, and so we emphasize the skills that are needed to be able to engineer software rather than just program.</a:t>
            </a:r>
          </a:p>
          <a:p>
            <a:pPr eaLnBrk="1">
              <a:spcBef>
                <a:spcPct val="0"/>
              </a:spcBef>
            </a:pPr>
            <a:r>
              <a:rPr lang="en-GB" sz="2000" dirty="0" smtClean="0">
                <a:latin typeface="Arial" charset="0"/>
                <a:ea typeface="SimSun" charset="-122"/>
              </a:rPr>
              <a:t>That is why all of our degrees contain at least the option of the student spending a year working in the computer industry during their degree, so that they gain experience of real software projects.</a:t>
            </a:r>
          </a:p>
          <a:p>
            <a:pPr eaLnBrk="1">
              <a:spcBef>
                <a:spcPct val="0"/>
              </a:spcBef>
            </a:pPr>
            <a:endParaRPr lang="en-GB" sz="2000" dirty="0" smtClean="0">
              <a:latin typeface="Arial" charset="0"/>
              <a:ea typeface="SimSun" charset="-122"/>
            </a:endParaRPr>
          </a:p>
          <a:p>
            <a:pPr eaLnBrk="1">
              <a:spcBef>
                <a:spcPct val="0"/>
              </a:spcBef>
            </a:pPr>
            <a:r>
              <a:rPr lang="en-GB" sz="2000" dirty="0" smtClean="0">
                <a:latin typeface="Arial" charset="0"/>
                <a:ea typeface="SimSun" charset="-122"/>
              </a:rPr>
              <a:t>Perhaps warn about CGVG degree scheme – it’s not about playing games, level design, </a:t>
            </a:r>
            <a:r>
              <a:rPr lang="en-GB" sz="2000" dirty="0" err="1" smtClean="0">
                <a:latin typeface="Arial" charset="0"/>
                <a:ea typeface="SimSun" charset="-122"/>
              </a:rPr>
              <a:t>etc</a:t>
            </a:r>
            <a:r>
              <a:rPr lang="en-GB" sz="2000" dirty="0" smtClean="0">
                <a:latin typeface="Arial" charset="0"/>
                <a:ea typeface="SimSun" charset="-122"/>
              </a:rPr>
              <a:t>!</a:t>
            </a:r>
          </a:p>
          <a:p>
            <a:pPr eaLnBrk="1">
              <a:spcBef>
                <a:spcPct val="0"/>
              </a:spcBef>
            </a:pPr>
            <a:endParaRPr lang="en-GB" sz="2000" dirty="0" smtClean="0">
              <a:latin typeface="Arial" charset="0"/>
              <a:ea typeface="SimSun" charset="-122"/>
            </a:endParaRPr>
          </a:p>
          <a:p>
            <a:pPr eaLnBrk="1">
              <a:spcBef>
                <a:spcPct val="0"/>
              </a:spcBef>
            </a:pPr>
            <a:r>
              <a:rPr lang="en-GB" sz="2000" dirty="0" smtClean="0">
                <a:latin typeface="Arial" charset="0"/>
                <a:ea typeface="SimSun" charset="-122"/>
              </a:rPr>
              <a:t>Also MScs in related areas</a:t>
            </a:r>
          </a:p>
          <a:p>
            <a:pPr eaLnBrk="1">
              <a:spcBef>
                <a:spcPct val="0"/>
              </a:spcBef>
            </a:pPr>
            <a:endParaRPr lang="en-GB" sz="2000" dirty="0" smtClean="0">
              <a:latin typeface="Arial" charset="0"/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9173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2E7E42E4-4BDE-4868-AD57-60F546FB50E7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/>
              <a:t>8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22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3653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mtClean="0"/>
              <a:t>Year in industry is mandatory for Engineering schemes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fld id="{7BD0B10A-2C25-4D56-9467-678682581716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/>
              <a:t>9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30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5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867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425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137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764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693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2502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3946525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604963"/>
            <a:ext cx="3946525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233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373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032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88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845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9947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12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724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692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165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5408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51470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3946525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604963"/>
            <a:ext cx="3946525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6135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032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510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1928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6730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8831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68701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4638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6364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3162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246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41341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3946525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604963"/>
            <a:ext cx="3946525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3329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397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3946525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604963"/>
            <a:ext cx="3946525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0920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134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2785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40973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49472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5919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5813" cy="5303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303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998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63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966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39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730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38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/>
          <p:cNvSpPr>
            <a:spLocks noChangeArrowheads="1"/>
          </p:cNvSpPr>
          <p:nvPr/>
        </p:nvSpPr>
        <p:spPr bwMode="auto">
          <a:xfrm>
            <a:off x="6627813" y="6429375"/>
            <a:ext cx="285750" cy="209550"/>
          </a:xfrm>
          <a:custGeom>
            <a:avLst/>
            <a:gdLst>
              <a:gd name="T0" fmla="*/ 285750 w 285750"/>
              <a:gd name="T1" fmla="*/ 104775 h 209550"/>
              <a:gd name="T2" fmla="*/ 142875 w 285750"/>
              <a:gd name="T3" fmla="*/ 209550 h 209550"/>
              <a:gd name="T4" fmla="*/ 0 w 285750"/>
              <a:gd name="T5" fmla="*/ 104775 h 209550"/>
              <a:gd name="T6" fmla="*/ 142875 w 285750"/>
              <a:gd name="T7" fmla="*/ 0 h 2095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85750"/>
              <a:gd name="T13" fmla="*/ 0 h 209550"/>
              <a:gd name="T14" fmla="*/ 285750 w 285750"/>
              <a:gd name="T15" fmla="*/ 209550 h 209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5750" h="209550">
                <a:moveTo>
                  <a:pt x="0" y="0"/>
                </a:moveTo>
                <a:lnTo>
                  <a:pt x="793" y="0"/>
                </a:lnTo>
                <a:lnTo>
                  <a:pt x="793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88E4"/>
              </a:gs>
              <a:gs pos="100000">
                <a:srgbClr val="0077C8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7913"/>
            <a:ext cx="91440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6438900"/>
            <a:ext cx="1676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045450" cy="39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6627813" y="6429375"/>
            <a:ext cx="285750" cy="209550"/>
          </a:xfrm>
          <a:custGeom>
            <a:avLst/>
            <a:gdLst>
              <a:gd name="T0" fmla="*/ 285750 w 285750"/>
              <a:gd name="T1" fmla="*/ 104775 h 209550"/>
              <a:gd name="T2" fmla="*/ 142875 w 285750"/>
              <a:gd name="T3" fmla="*/ 209550 h 209550"/>
              <a:gd name="T4" fmla="*/ 0 w 285750"/>
              <a:gd name="T5" fmla="*/ 104775 h 209550"/>
              <a:gd name="T6" fmla="*/ 142875 w 285750"/>
              <a:gd name="T7" fmla="*/ 0 h 2095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85750"/>
              <a:gd name="T13" fmla="*/ 0 h 209550"/>
              <a:gd name="T14" fmla="*/ 285750 w 285750"/>
              <a:gd name="T15" fmla="*/ 209550 h 209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5750" h="209550">
                <a:moveTo>
                  <a:pt x="0" y="0"/>
                </a:moveTo>
                <a:lnTo>
                  <a:pt x="793" y="0"/>
                </a:lnTo>
                <a:lnTo>
                  <a:pt x="793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88E4"/>
              </a:gs>
              <a:gs pos="100000">
                <a:srgbClr val="0077C8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7913"/>
            <a:ext cx="91440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6438900"/>
            <a:ext cx="1676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045450" cy="39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6627813" y="6429375"/>
            <a:ext cx="285750" cy="209550"/>
          </a:xfrm>
          <a:custGeom>
            <a:avLst/>
            <a:gdLst>
              <a:gd name="T0" fmla="*/ 285750 w 285750"/>
              <a:gd name="T1" fmla="*/ 104775 h 209550"/>
              <a:gd name="T2" fmla="*/ 142875 w 285750"/>
              <a:gd name="T3" fmla="*/ 209550 h 209550"/>
              <a:gd name="T4" fmla="*/ 0 w 285750"/>
              <a:gd name="T5" fmla="*/ 104775 h 209550"/>
              <a:gd name="T6" fmla="*/ 142875 w 285750"/>
              <a:gd name="T7" fmla="*/ 0 h 2095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85750"/>
              <a:gd name="T13" fmla="*/ 0 h 209550"/>
              <a:gd name="T14" fmla="*/ 285750 w 285750"/>
              <a:gd name="T15" fmla="*/ 209550 h 209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5750" h="209550">
                <a:moveTo>
                  <a:pt x="0" y="0"/>
                </a:moveTo>
                <a:lnTo>
                  <a:pt x="793" y="0"/>
                </a:lnTo>
                <a:lnTo>
                  <a:pt x="793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88E4"/>
              </a:gs>
              <a:gs pos="100000">
                <a:srgbClr val="0077C8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7913"/>
            <a:ext cx="91440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6438900"/>
            <a:ext cx="1676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045450" cy="39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6627813" y="6429375"/>
            <a:ext cx="285750" cy="209550"/>
          </a:xfrm>
          <a:custGeom>
            <a:avLst/>
            <a:gdLst>
              <a:gd name="T0" fmla="*/ 285750 w 285750"/>
              <a:gd name="T1" fmla="*/ 104775 h 209550"/>
              <a:gd name="T2" fmla="*/ 142875 w 285750"/>
              <a:gd name="T3" fmla="*/ 209550 h 209550"/>
              <a:gd name="T4" fmla="*/ 0 w 285750"/>
              <a:gd name="T5" fmla="*/ 104775 h 209550"/>
              <a:gd name="T6" fmla="*/ 142875 w 285750"/>
              <a:gd name="T7" fmla="*/ 0 h 2095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85750"/>
              <a:gd name="T13" fmla="*/ 0 h 209550"/>
              <a:gd name="T14" fmla="*/ 285750 w 285750"/>
              <a:gd name="T15" fmla="*/ 209550 h 2095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5750" h="209550">
                <a:moveTo>
                  <a:pt x="0" y="0"/>
                </a:moveTo>
                <a:lnTo>
                  <a:pt x="793" y="0"/>
                </a:lnTo>
                <a:lnTo>
                  <a:pt x="793" y="581"/>
                </a:lnTo>
                <a:lnTo>
                  <a:pt x="0" y="581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88E4"/>
              </a:gs>
              <a:gs pos="100000">
                <a:srgbClr val="0077C8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7913"/>
            <a:ext cx="9144000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6438900"/>
            <a:ext cx="1676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8013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10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045450" cy="39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throgers.co.uk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ourses.aber.ac.uk/" TargetMode="External"/><Relationship Id="rId2" Type="http://schemas.openxmlformats.org/officeDocument/2006/relationships/hyperlink" Target="mailto:cs-admissions@aber.ac.uk" TargetMode="Externa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://www.aber.ac.uk/modules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aber.ac.uk/clg11/iwp/wordwarz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0.xml"/><Relationship Id="rId5" Type="http://schemas.openxmlformats.org/officeDocument/2006/relationships/hyperlink" Target="http://users.aber.ac.uk/nam14/iwp/game/game.html" TargetMode="External"/><Relationship Id="rId4" Type="http://schemas.openxmlformats.org/officeDocument/2006/relationships/hyperlink" Target="http://users.aber.ac.uk/gij2/iwp/index.html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ww.aber.ac.uk/en/scholarships-bursaries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ottagelabs.com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ldmansachs.com/index.htm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0"/>
            <a:ext cx="4592638" cy="3030538"/>
          </a:xfrm>
          <a:prstGeom prst="rect">
            <a:avLst/>
          </a:prstGeom>
          <a:noFill/>
          <a:ln w="1908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506412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2844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338" y="1662113"/>
            <a:ext cx="4078288" cy="223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381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1231900"/>
            <a:ext cx="2328863" cy="2725738"/>
          </a:xfrm>
          <a:prstGeom prst="rect">
            <a:avLst/>
          </a:prstGeom>
          <a:noFill/>
          <a:ln w="2844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131" y="3213099"/>
            <a:ext cx="915988" cy="178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9879">
            <a:off x="696913" y="3265488"/>
            <a:ext cx="2363787" cy="167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8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1844675"/>
            <a:ext cx="3729038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381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9" name="AutoShape 8"/>
          <p:cNvSpPr>
            <a:spLocks noChangeArrowheads="1"/>
          </p:cNvSpPr>
          <p:nvPr/>
        </p:nvSpPr>
        <p:spPr bwMode="auto">
          <a:xfrm>
            <a:off x="0" y="4869160"/>
            <a:ext cx="9144000" cy="1903810"/>
          </a:xfrm>
          <a:custGeom>
            <a:avLst/>
            <a:gdLst>
              <a:gd name="T0" fmla="*/ 9144000 w 9144000"/>
              <a:gd name="T1" fmla="*/ 755650 h 1511300"/>
              <a:gd name="T2" fmla="*/ 4572000 w 9144000"/>
              <a:gd name="T3" fmla="*/ 1511300 h 1511300"/>
              <a:gd name="T4" fmla="*/ 0 w 9144000"/>
              <a:gd name="T5" fmla="*/ 755650 h 1511300"/>
              <a:gd name="T6" fmla="*/ 4572000 w 9144000"/>
              <a:gd name="T7" fmla="*/ 0 h 15113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144000"/>
              <a:gd name="T13" fmla="*/ 0 h 1511300"/>
              <a:gd name="T14" fmla="*/ 9144000 w 9144000"/>
              <a:gd name="T15" fmla="*/ 1511300 h 1511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511300">
                <a:moveTo>
                  <a:pt x="0" y="0"/>
                </a:moveTo>
                <a:lnTo>
                  <a:pt x="25399" y="0"/>
                </a:lnTo>
                <a:lnTo>
                  <a:pt x="25399" y="4199"/>
                </a:ln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Ctr="1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4200" dirty="0">
                <a:solidFill>
                  <a:srgbClr val="FFFFFF"/>
                </a:solidFill>
                <a:ea typeface="ＭＳ Ｐゴシック" charset="-128"/>
              </a:rPr>
              <a:t>Computing at Aberystwyth</a:t>
            </a:r>
          </a:p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3200" dirty="0">
                <a:solidFill>
                  <a:srgbClr val="FFFFFF"/>
                </a:solidFill>
                <a:ea typeface="ＭＳ Ｐゴシック" charset="-128"/>
              </a:rPr>
              <a:t>What we teach and how it is </a:t>
            </a:r>
            <a:r>
              <a:rPr lang="en-GB" sz="3200" dirty="0" smtClean="0">
                <a:solidFill>
                  <a:srgbClr val="FFFFFF"/>
                </a:solidFill>
                <a:ea typeface="ＭＳ Ｐゴシック" charset="-128"/>
              </a:rPr>
              <a:t>organised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 noChangeArrowheads="1"/>
          </p:cNvSpPr>
          <p:nvPr/>
        </p:nvSpPr>
        <p:spPr bwMode="auto">
          <a:xfrm>
            <a:off x="258891" y="332657"/>
            <a:ext cx="4673149" cy="936104"/>
          </a:xfrm>
          <a:custGeom>
            <a:avLst/>
            <a:gdLst>
              <a:gd name="T0" fmla="*/ 5194920 w 5194920"/>
              <a:gd name="T1" fmla="*/ 569913 h 1139825"/>
              <a:gd name="T2" fmla="*/ 2597460 w 5194920"/>
              <a:gd name="T3" fmla="*/ 1139825 h 1139825"/>
              <a:gd name="T4" fmla="*/ 0 w 5194920"/>
              <a:gd name="T5" fmla="*/ 569913 h 1139825"/>
              <a:gd name="T6" fmla="*/ 2597460 w 5194920"/>
              <a:gd name="T7" fmla="*/ 0 h 11398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194920"/>
              <a:gd name="T13" fmla="*/ 0 h 1139825"/>
              <a:gd name="T14" fmla="*/ 5194920 w 5194920"/>
              <a:gd name="T15" fmla="*/ 1139825 h 1139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94920" h="1139825">
                <a:moveTo>
                  <a:pt x="0" y="0"/>
                </a:moveTo>
                <a:lnTo>
                  <a:pt x="22859" y="0"/>
                </a:lnTo>
                <a:lnTo>
                  <a:pt x="22859" y="3165"/>
                </a:lnTo>
                <a:lnTo>
                  <a:pt x="0" y="31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400" dirty="0" smtClean="0">
                <a:solidFill>
                  <a:srgbClr val="FFFFFF"/>
                </a:solidFill>
                <a:ea typeface="ＭＳ Ｐゴシック" charset="-128"/>
              </a:rPr>
              <a:t>Common Core</a:t>
            </a:r>
            <a:endParaRPr lang="en-GB" sz="4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339" name="AutoShape 2"/>
          <p:cNvSpPr>
            <a:spLocks noChangeArrowheads="1"/>
          </p:cNvSpPr>
          <p:nvPr/>
        </p:nvSpPr>
        <p:spPr bwMode="auto">
          <a:xfrm>
            <a:off x="250825" y="1628775"/>
            <a:ext cx="8208963" cy="2192338"/>
          </a:xfrm>
          <a:custGeom>
            <a:avLst/>
            <a:gdLst>
              <a:gd name="T0" fmla="*/ 8208963 w 8208963"/>
              <a:gd name="T1" fmla="*/ 1096169 h 2192338"/>
              <a:gd name="T2" fmla="*/ 4104482 w 8208963"/>
              <a:gd name="T3" fmla="*/ 2192338 h 2192338"/>
              <a:gd name="T4" fmla="*/ 0 w 8208963"/>
              <a:gd name="T5" fmla="*/ 1096169 h 2192338"/>
              <a:gd name="T6" fmla="*/ 4104482 w 8208963"/>
              <a:gd name="T7" fmla="*/ 0 h 21923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08963"/>
              <a:gd name="T13" fmla="*/ 0 h 2192338"/>
              <a:gd name="T14" fmla="*/ 8208963 w 8208963"/>
              <a:gd name="T15" fmla="*/ 2192338 h 21923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08963" h="2192338">
                <a:moveTo>
                  <a:pt x="0" y="0"/>
                </a:moveTo>
                <a:lnTo>
                  <a:pt x="22802" y="0"/>
                </a:lnTo>
                <a:lnTo>
                  <a:pt x="22802" y="6090"/>
                </a:lnTo>
                <a:lnTo>
                  <a:pt x="0" y="609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590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dirty="0">
                <a:solidFill>
                  <a:srgbClr val="FFFFFF"/>
                </a:solidFill>
                <a:ea typeface="ＭＳ Ｐゴシック" charset="-128"/>
              </a:rPr>
              <a:t>Flexible – you can change scheme or        </a:t>
            </a:r>
            <a:br>
              <a:rPr lang="en-GB" sz="3200" dirty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3200" dirty="0">
                <a:solidFill>
                  <a:srgbClr val="FFFFFF"/>
                </a:solidFill>
                <a:ea typeface="ＭＳ Ｐゴシック" charset="-128"/>
              </a:rPr>
              <a:t>	mix and </a:t>
            </a:r>
            <a:r>
              <a:rPr lang="en-GB" sz="3200" dirty="0" smtClean="0">
                <a:solidFill>
                  <a:srgbClr val="FFFFFF"/>
                </a:solidFill>
                <a:ea typeface="ＭＳ Ｐゴシック" charset="-128"/>
              </a:rPr>
              <a:t>match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dirty="0" smtClean="0">
                <a:solidFill>
                  <a:srgbClr val="FFFFFF"/>
                </a:solidFill>
                <a:ea typeface="ＭＳ Ｐゴシック" charset="-128"/>
              </a:rPr>
              <a:t>Different backgrounds brought to same</a:t>
            </a:r>
            <a:br>
              <a:rPr lang="en-GB" sz="3200" dirty="0" smtClean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3200" dirty="0" smtClean="0">
                <a:solidFill>
                  <a:srgbClr val="FFFFFF"/>
                </a:solidFill>
                <a:ea typeface="ＭＳ Ｐゴシック" charset="-128"/>
              </a:rPr>
              <a:t>	level</a:t>
            </a:r>
            <a:endParaRPr lang="en-GB" sz="32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340" name="AutoShape 3"/>
          <p:cNvSpPr>
            <a:spLocks noChangeArrowheads="1"/>
          </p:cNvSpPr>
          <p:nvPr/>
        </p:nvSpPr>
        <p:spPr bwMode="auto">
          <a:xfrm>
            <a:off x="8416925" y="3213100"/>
            <a:ext cx="474663" cy="360363"/>
          </a:xfrm>
          <a:custGeom>
            <a:avLst/>
            <a:gdLst>
              <a:gd name="T0" fmla="*/ 474663 w 474663"/>
              <a:gd name="T1" fmla="*/ 180182 h 360363"/>
              <a:gd name="T2" fmla="*/ 237332 w 474663"/>
              <a:gd name="T3" fmla="*/ 360363 h 360363"/>
              <a:gd name="T4" fmla="*/ 0 w 474663"/>
              <a:gd name="T5" fmla="*/ 180182 h 360363"/>
              <a:gd name="T6" fmla="*/ 237332 w 474663"/>
              <a:gd name="T7" fmla="*/ 0 h 3603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74663"/>
              <a:gd name="T13" fmla="*/ 0 h 360363"/>
              <a:gd name="T14" fmla="*/ 474663 w 474663"/>
              <a:gd name="T15" fmla="*/ 360363 h 3603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4663" h="360363">
                <a:moveTo>
                  <a:pt x="0" y="0"/>
                </a:moveTo>
                <a:lnTo>
                  <a:pt x="1318" y="0"/>
                </a:lnTo>
                <a:lnTo>
                  <a:pt x="13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1" name="AutoShape 4"/>
          <p:cNvSpPr>
            <a:spLocks noChangeArrowheads="1"/>
          </p:cNvSpPr>
          <p:nvPr/>
        </p:nvSpPr>
        <p:spPr bwMode="auto">
          <a:xfrm>
            <a:off x="8416925" y="2733675"/>
            <a:ext cx="474663" cy="358775"/>
          </a:xfrm>
          <a:custGeom>
            <a:avLst/>
            <a:gdLst>
              <a:gd name="T0" fmla="*/ 474663 w 474663"/>
              <a:gd name="T1" fmla="*/ 179388 h 358775"/>
              <a:gd name="T2" fmla="*/ 237332 w 474663"/>
              <a:gd name="T3" fmla="*/ 358775 h 358775"/>
              <a:gd name="T4" fmla="*/ 0 w 474663"/>
              <a:gd name="T5" fmla="*/ 179388 h 358775"/>
              <a:gd name="T6" fmla="*/ 237332 w 474663"/>
              <a:gd name="T7" fmla="*/ 0 h 3587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74663"/>
              <a:gd name="T13" fmla="*/ 0 h 358775"/>
              <a:gd name="T14" fmla="*/ 474663 w 474663"/>
              <a:gd name="T15" fmla="*/ 358775 h 3587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4663" h="358775">
                <a:moveTo>
                  <a:pt x="0" y="0"/>
                </a:moveTo>
                <a:lnTo>
                  <a:pt x="1318" y="0"/>
                </a:lnTo>
                <a:lnTo>
                  <a:pt x="1318" y="996"/>
                </a:lnTo>
                <a:lnTo>
                  <a:pt x="0" y="9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2" name="AutoShape 5"/>
          <p:cNvSpPr>
            <a:spLocks noChangeArrowheads="1"/>
          </p:cNvSpPr>
          <p:nvPr/>
        </p:nvSpPr>
        <p:spPr bwMode="auto">
          <a:xfrm>
            <a:off x="8416925" y="2252663"/>
            <a:ext cx="474663" cy="360362"/>
          </a:xfrm>
          <a:custGeom>
            <a:avLst/>
            <a:gdLst>
              <a:gd name="T0" fmla="*/ 474663 w 474663"/>
              <a:gd name="T1" fmla="*/ 180181 h 360362"/>
              <a:gd name="T2" fmla="*/ 237332 w 474663"/>
              <a:gd name="T3" fmla="*/ 360362 h 360362"/>
              <a:gd name="T4" fmla="*/ 0 w 474663"/>
              <a:gd name="T5" fmla="*/ 180181 h 360362"/>
              <a:gd name="T6" fmla="*/ 237332 w 474663"/>
              <a:gd name="T7" fmla="*/ 0 h 3603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74663"/>
              <a:gd name="T13" fmla="*/ 0 h 360362"/>
              <a:gd name="T14" fmla="*/ 474663 w 474663"/>
              <a:gd name="T15" fmla="*/ 360362 h 3603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4663" h="360362">
                <a:moveTo>
                  <a:pt x="0" y="0"/>
                </a:moveTo>
                <a:lnTo>
                  <a:pt x="1318" y="0"/>
                </a:lnTo>
                <a:lnTo>
                  <a:pt x="13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3" name="AutoShape 6"/>
          <p:cNvSpPr>
            <a:spLocks noChangeArrowheads="1"/>
          </p:cNvSpPr>
          <p:nvPr/>
        </p:nvSpPr>
        <p:spPr bwMode="auto">
          <a:xfrm>
            <a:off x="8416925" y="1773238"/>
            <a:ext cx="474663" cy="368300"/>
          </a:xfrm>
          <a:custGeom>
            <a:avLst/>
            <a:gdLst>
              <a:gd name="T0" fmla="*/ 474663 w 474663"/>
              <a:gd name="T1" fmla="*/ 184150 h 368300"/>
              <a:gd name="T2" fmla="*/ 237332 w 474663"/>
              <a:gd name="T3" fmla="*/ 368300 h 368300"/>
              <a:gd name="T4" fmla="*/ 0 w 474663"/>
              <a:gd name="T5" fmla="*/ 184150 h 368300"/>
              <a:gd name="T6" fmla="*/ 237332 w 474663"/>
              <a:gd name="T7" fmla="*/ 0 h 3683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74663"/>
              <a:gd name="T13" fmla="*/ 0 h 368300"/>
              <a:gd name="T14" fmla="*/ 474663 w 474663"/>
              <a:gd name="T15" fmla="*/ 368300 h 368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4663" h="368300">
                <a:moveTo>
                  <a:pt x="0" y="0"/>
                </a:moveTo>
                <a:lnTo>
                  <a:pt x="1318" y="0"/>
                </a:lnTo>
                <a:lnTo>
                  <a:pt x="1318" y="1022"/>
                </a:lnTo>
                <a:lnTo>
                  <a:pt x="0" y="102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4" name="AutoShape 7"/>
          <p:cNvSpPr>
            <a:spLocks noChangeArrowheads="1"/>
          </p:cNvSpPr>
          <p:nvPr/>
        </p:nvSpPr>
        <p:spPr bwMode="auto">
          <a:xfrm>
            <a:off x="8583613" y="2133600"/>
            <a:ext cx="115887" cy="119063"/>
          </a:xfrm>
          <a:custGeom>
            <a:avLst/>
            <a:gdLst>
              <a:gd name="T0" fmla="*/ 115887 w 115887"/>
              <a:gd name="T1" fmla="*/ 59532 h 119063"/>
              <a:gd name="T2" fmla="*/ 57944 w 115887"/>
              <a:gd name="T3" fmla="*/ 119063 h 119063"/>
              <a:gd name="T4" fmla="*/ 0 w 115887"/>
              <a:gd name="T5" fmla="*/ 59532 h 119063"/>
              <a:gd name="T6" fmla="*/ 57944 w 115887"/>
              <a:gd name="T7" fmla="*/ 0 h 1190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5887"/>
              <a:gd name="T13" fmla="*/ 0 h 119063"/>
              <a:gd name="T14" fmla="*/ 115887 w 115887"/>
              <a:gd name="T15" fmla="*/ 119063 h 1190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887" h="119063">
                <a:moveTo>
                  <a:pt x="0" y="473"/>
                </a:moveTo>
                <a:lnTo>
                  <a:pt x="1652" y="473"/>
                </a:lnTo>
                <a:lnTo>
                  <a:pt x="1652" y="0"/>
                </a:lnTo>
                <a:lnTo>
                  <a:pt x="-1326" y="0"/>
                </a:lnTo>
                <a:lnTo>
                  <a:pt x="-1326" y="473"/>
                </a:lnTo>
                <a:lnTo>
                  <a:pt x="325" y="473"/>
                </a:lnTo>
                <a:lnTo>
                  <a:pt x="163" y="330"/>
                </a:lnTo>
                <a:lnTo>
                  <a:pt x="0" y="47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5" name="AutoShape 8"/>
          <p:cNvSpPr>
            <a:spLocks noChangeArrowheads="1"/>
          </p:cNvSpPr>
          <p:nvPr/>
        </p:nvSpPr>
        <p:spPr bwMode="auto">
          <a:xfrm>
            <a:off x="8583613" y="2613025"/>
            <a:ext cx="115887" cy="120650"/>
          </a:xfrm>
          <a:custGeom>
            <a:avLst/>
            <a:gdLst>
              <a:gd name="T0" fmla="*/ 115887 w 115887"/>
              <a:gd name="T1" fmla="*/ 60325 h 120650"/>
              <a:gd name="T2" fmla="*/ 57944 w 115887"/>
              <a:gd name="T3" fmla="*/ 120650 h 120650"/>
              <a:gd name="T4" fmla="*/ 0 w 115887"/>
              <a:gd name="T5" fmla="*/ 60325 h 120650"/>
              <a:gd name="T6" fmla="*/ 57944 w 115887"/>
              <a:gd name="T7" fmla="*/ 0 h 1206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5887"/>
              <a:gd name="T13" fmla="*/ 0 h 120650"/>
              <a:gd name="T14" fmla="*/ 115887 w 115887"/>
              <a:gd name="T15" fmla="*/ 120650 h 1206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887" h="120650">
                <a:moveTo>
                  <a:pt x="0" y="480"/>
                </a:moveTo>
                <a:lnTo>
                  <a:pt x="1652" y="480"/>
                </a:lnTo>
                <a:lnTo>
                  <a:pt x="1652" y="0"/>
                </a:lnTo>
                <a:lnTo>
                  <a:pt x="-1326" y="0"/>
                </a:lnTo>
                <a:lnTo>
                  <a:pt x="-1326" y="480"/>
                </a:lnTo>
                <a:lnTo>
                  <a:pt x="325" y="480"/>
                </a:lnTo>
                <a:lnTo>
                  <a:pt x="163" y="334"/>
                </a:lnTo>
                <a:lnTo>
                  <a:pt x="0" y="48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6" name="AutoShape 9"/>
          <p:cNvSpPr>
            <a:spLocks noChangeArrowheads="1"/>
          </p:cNvSpPr>
          <p:nvPr/>
        </p:nvSpPr>
        <p:spPr bwMode="auto">
          <a:xfrm>
            <a:off x="8583613" y="3092450"/>
            <a:ext cx="115887" cy="120650"/>
          </a:xfrm>
          <a:custGeom>
            <a:avLst/>
            <a:gdLst>
              <a:gd name="T0" fmla="*/ 115887 w 115887"/>
              <a:gd name="T1" fmla="*/ 60325 h 120650"/>
              <a:gd name="T2" fmla="*/ 57944 w 115887"/>
              <a:gd name="T3" fmla="*/ 120650 h 120650"/>
              <a:gd name="T4" fmla="*/ 0 w 115887"/>
              <a:gd name="T5" fmla="*/ 60325 h 120650"/>
              <a:gd name="T6" fmla="*/ 57944 w 115887"/>
              <a:gd name="T7" fmla="*/ 0 h 1206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5887"/>
              <a:gd name="T13" fmla="*/ 0 h 120650"/>
              <a:gd name="T14" fmla="*/ 115887 w 115887"/>
              <a:gd name="T15" fmla="*/ 120650 h 1206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887" h="120650">
                <a:moveTo>
                  <a:pt x="0" y="480"/>
                </a:moveTo>
                <a:lnTo>
                  <a:pt x="1652" y="480"/>
                </a:lnTo>
                <a:lnTo>
                  <a:pt x="1652" y="0"/>
                </a:lnTo>
                <a:lnTo>
                  <a:pt x="-1326" y="0"/>
                </a:lnTo>
                <a:lnTo>
                  <a:pt x="-1326" y="480"/>
                </a:lnTo>
                <a:lnTo>
                  <a:pt x="325" y="480"/>
                </a:lnTo>
                <a:lnTo>
                  <a:pt x="163" y="334"/>
                </a:lnTo>
                <a:lnTo>
                  <a:pt x="0" y="48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7" name="AutoShape 10"/>
          <p:cNvSpPr>
            <a:spLocks noChangeArrowheads="1"/>
          </p:cNvSpPr>
          <p:nvPr/>
        </p:nvSpPr>
        <p:spPr bwMode="auto">
          <a:xfrm>
            <a:off x="7956550" y="1773238"/>
            <a:ext cx="280988" cy="1800225"/>
          </a:xfrm>
          <a:custGeom>
            <a:avLst/>
            <a:gdLst>
              <a:gd name="T0" fmla="*/ 280988 w 280988"/>
              <a:gd name="T1" fmla="*/ 900113 h 1800225"/>
              <a:gd name="T2" fmla="*/ 140494 w 280988"/>
              <a:gd name="T3" fmla="*/ 1800225 h 1800225"/>
              <a:gd name="T4" fmla="*/ 0 w 280988"/>
              <a:gd name="T5" fmla="*/ 900113 h 1800225"/>
              <a:gd name="T6" fmla="*/ 140494 w 280988"/>
              <a:gd name="T7" fmla="*/ 0 h 18002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80988"/>
              <a:gd name="T13" fmla="*/ 0 h 1800225"/>
              <a:gd name="T14" fmla="*/ 280988 w 280988"/>
              <a:gd name="T15" fmla="*/ 1800225 h 18002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0988" h="1800225">
                <a:moveTo>
                  <a:pt x="0" y="0"/>
                </a:moveTo>
                <a:lnTo>
                  <a:pt x="780" y="0"/>
                </a:lnTo>
                <a:lnTo>
                  <a:pt x="780" y="5000"/>
                </a:lnTo>
                <a:lnTo>
                  <a:pt x="0" y="5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434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3340100"/>
            <a:ext cx="3600450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 noChangeArrowheads="1"/>
          </p:cNvSpPr>
          <p:nvPr/>
        </p:nvSpPr>
        <p:spPr bwMode="auto">
          <a:xfrm>
            <a:off x="23308" y="277813"/>
            <a:ext cx="8004175" cy="1139825"/>
          </a:xfrm>
          <a:custGeom>
            <a:avLst/>
            <a:gdLst>
              <a:gd name="T0" fmla="*/ 4978896 w 4978896"/>
              <a:gd name="T1" fmla="*/ 569913 h 1139825"/>
              <a:gd name="T2" fmla="*/ 2489448 w 4978896"/>
              <a:gd name="T3" fmla="*/ 1139825 h 1139825"/>
              <a:gd name="T4" fmla="*/ 0 w 4978896"/>
              <a:gd name="T5" fmla="*/ 569913 h 1139825"/>
              <a:gd name="T6" fmla="*/ 2489448 w 4978896"/>
              <a:gd name="T7" fmla="*/ 0 h 11398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978896"/>
              <a:gd name="T13" fmla="*/ 0 h 1139825"/>
              <a:gd name="T14" fmla="*/ 4978896 w 4978896"/>
              <a:gd name="T15" fmla="*/ 1139825 h 1139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78896" h="1139825">
                <a:moveTo>
                  <a:pt x="0" y="0"/>
                </a:moveTo>
                <a:lnTo>
                  <a:pt x="22859" y="0"/>
                </a:lnTo>
                <a:lnTo>
                  <a:pt x="22859" y="3165"/>
                </a:lnTo>
                <a:lnTo>
                  <a:pt x="0" y="31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400" dirty="0" smtClean="0">
                <a:solidFill>
                  <a:srgbClr val="FFFFFF"/>
                </a:solidFill>
                <a:ea typeface="ＭＳ Ｐゴシック" charset="-128"/>
              </a:rPr>
              <a:t>Year </a:t>
            </a:r>
            <a:r>
              <a:rPr lang="en-GB" sz="4400" dirty="0">
                <a:solidFill>
                  <a:srgbClr val="FFFFFF"/>
                </a:solidFill>
                <a:ea typeface="ＭＳ Ｐゴシック" charset="-128"/>
              </a:rPr>
              <a:t>1- Mostly Common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901700" y="1360488"/>
            <a:ext cx="7515225" cy="416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168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marL="342900" indent="-342900" eaLnBrk="1">
              <a:buSzPct val="45000"/>
              <a:buFont typeface="Wingdings" pitchFamily="2" charset="2"/>
              <a:buChar char="Ø"/>
            </a:pPr>
            <a:r>
              <a:rPr lang="en-GB" sz="2400" dirty="0">
                <a:solidFill>
                  <a:srgbClr val="FFFFFF"/>
                </a:solidFill>
              </a:rPr>
              <a:t>Introduction to Programming</a:t>
            </a:r>
          </a:p>
          <a:p>
            <a:pPr marL="342900" indent="-342900" eaLnBrk="1">
              <a:buSzPct val="45000"/>
              <a:buFont typeface="Wingdings" pitchFamily="2" charset="2"/>
              <a:buChar char="Ø"/>
            </a:pPr>
            <a:r>
              <a:rPr lang="en-GB" sz="2400" dirty="0">
                <a:solidFill>
                  <a:srgbClr val="FFFFFF"/>
                </a:solidFill>
              </a:rPr>
              <a:t>Web Development Tools</a:t>
            </a:r>
          </a:p>
          <a:p>
            <a:pPr marL="342900" indent="-342900" eaLnBrk="1">
              <a:buSzPct val="45000"/>
              <a:buFont typeface="Wingdings" pitchFamily="2" charset="2"/>
              <a:buChar char="Ø"/>
            </a:pPr>
            <a:r>
              <a:rPr lang="en-GB" sz="2400" dirty="0">
                <a:solidFill>
                  <a:srgbClr val="FFFFFF"/>
                </a:solidFill>
              </a:rPr>
              <a:t>Introduction to Computer Hardware, Operating </a:t>
            </a:r>
            <a:br>
              <a:rPr lang="en-GB" sz="2400" dirty="0">
                <a:solidFill>
                  <a:srgbClr val="FFFFFF"/>
                </a:solidFill>
              </a:rPr>
            </a:br>
            <a:r>
              <a:rPr lang="en-GB" sz="2400" dirty="0">
                <a:solidFill>
                  <a:srgbClr val="FFFFFF"/>
                </a:solidFill>
              </a:rPr>
              <a:t>	Systems and Unix Tools</a:t>
            </a:r>
          </a:p>
          <a:p>
            <a:pPr marL="342900" indent="-342900" eaLnBrk="1">
              <a:buSzPct val="45000"/>
              <a:buFont typeface="Wingdings" pitchFamily="2" charset="2"/>
              <a:buChar char="Ø"/>
            </a:pPr>
            <a:r>
              <a:rPr lang="en-GB" sz="2400" dirty="0">
                <a:solidFill>
                  <a:srgbClr val="FFFFFF"/>
                </a:solidFill>
              </a:rPr>
              <a:t>Professional and Personal Development</a:t>
            </a:r>
          </a:p>
          <a:p>
            <a:pPr marL="342900" indent="-342900" eaLnBrk="1">
              <a:buSzPct val="45000"/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FFFF00"/>
                </a:solidFill>
              </a:rPr>
              <a:t>An Option: </a:t>
            </a:r>
            <a:r>
              <a:rPr lang="en-GB" sz="2400" dirty="0" smtClean="0">
                <a:solidFill>
                  <a:schemeClr val="bg1"/>
                </a:solidFill>
              </a:rPr>
              <a:t>Review </a:t>
            </a:r>
            <a:r>
              <a:rPr lang="en-GB" sz="2400" dirty="0" smtClean="0">
                <a:solidFill>
                  <a:srgbClr val="FFFFFF"/>
                </a:solidFill>
              </a:rPr>
              <a:t>Mathematics</a:t>
            </a:r>
            <a:r>
              <a:rPr lang="en-GB" sz="2400" dirty="0">
                <a:solidFill>
                  <a:srgbClr val="FFFFFF"/>
                </a:solidFill>
              </a:rPr>
              <a:t>, </a:t>
            </a:r>
            <a:r>
              <a:rPr lang="en-GB" sz="2400" dirty="0" smtClean="0">
                <a:solidFill>
                  <a:srgbClr val="FFFFFF"/>
                </a:solidFill>
              </a:rPr>
              <a:t>Computational Thinking, Functional </a:t>
            </a:r>
            <a:r>
              <a:rPr lang="en-GB" sz="2400" dirty="0">
                <a:solidFill>
                  <a:srgbClr val="FFFFFF"/>
                </a:solidFill>
              </a:rPr>
              <a:t>Programming, </a:t>
            </a:r>
            <a:r>
              <a:rPr lang="en-GB" sz="2400" dirty="0" smtClean="0">
                <a:solidFill>
                  <a:srgbClr val="FFFFFF"/>
                </a:solidFill>
              </a:rPr>
              <a:t>others</a:t>
            </a:r>
            <a:endParaRPr lang="en-GB" sz="2400" dirty="0">
              <a:solidFill>
                <a:srgbClr val="FFFFFF"/>
              </a:solidFill>
            </a:endParaRPr>
          </a:p>
          <a:p>
            <a:pPr eaLnBrk="1">
              <a:buClrTx/>
              <a:buSzTx/>
            </a:pPr>
            <a:endParaRPr lang="en-GB" sz="2400" dirty="0">
              <a:solidFill>
                <a:srgbClr val="FFFFFF"/>
              </a:solidFill>
            </a:endParaRPr>
          </a:p>
          <a:p>
            <a:pPr marL="342900" indent="-342900" eaLnBrk="1">
              <a:buSzPct val="45000"/>
              <a:buFont typeface="Wingdings" pitchFamily="2" charset="2"/>
              <a:buChar char="Ø"/>
            </a:pPr>
            <a:r>
              <a:rPr lang="en-GB" sz="2400" dirty="0">
                <a:solidFill>
                  <a:srgbClr val="FFFFFF"/>
                </a:solidFill>
              </a:rPr>
              <a:t>Problems and Solutions</a:t>
            </a:r>
          </a:p>
          <a:p>
            <a:pPr marL="342900" indent="-342900" eaLnBrk="1">
              <a:buSzPct val="45000"/>
              <a:buFont typeface="Wingdings" pitchFamily="2" charset="2"/>
              <a:buChar char="Ø"/>
            </a:pPr>
            <a:r>
              <a:rPr lang="en-GB" sz="2400" dirty="0">
                <a:solidFill>
                  <a:srgbClr val="FFFFFF"/>
                </a:solidFill>
              </a:rPr>
              <a:t>Programming Using an Object-Oriented Language</a:t>
            </a:r>
          </a:p>
          <a:p>
            <a:pPr marL="342900" indent="-342900" eaLnBrk="1">
              <a:buSzPct val="45000"/>
              <a:buFont typeface="Wingdings" pitchFamily="2" charset="2"/>
              <a:buChar char="Ø"/>
            </a:pPr>
            <a:r>
              <a:rPr lang="en-GB" sz="2400" dirty="0">
                <a:solidFill>
                  <a:srgbClr val="FFFFFF"/>
                </a:solidFill>
              </a:rPr>
              <a:t>An Introduction to Communications and Telematics</a:t>
            </a:r>
          </a:p>
          <a:p>
            <a:pPr marL="342900" indent="-342900" eaLnBrk="1">
              <a:buSzPct val="45000"/>
              <a:buFont typeface="Wingdings" pitchFamily="2" charset="2"/>
              <a:buChar char="Ø"/>
            </a:pPr>
            <a:r>
              <a:rPr lang="en-GB" sz="2400" dirty="0">
                <a:solidFill>
                  <a:srgbClr val="FFFFFF"/>
                </a:solidFill>
              </a:rPr>
              <a:t>Professional and Personal Development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682625" y="1306513"/>
            <a:ext cx="7986713" cy="4630737"/>
          </a:xfrm>
          <a:prstGeom prst="rect">
            <a:avLst/>
          </a:prstGeom>
          <a:noFill/>
          <a:ln w="720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Line 4"/>
          <p:cNvSpPr>
            <a:spLocks noChangeShapeType="1"/>
          </p:cNvSpPr>
          <p:nvPr/>
        </p:nvSpPr>
        <p:spPr bwMode="auto">
          <a:xfrm>
            <a:off x="683568" y="4005064"/>
            <a:ext cx="7985770" cy="0"/>
          </a:xfrm>
          <a:prstGeom prst="line">
            <a:avLst/>
          </a:prstGeom>
          <a:noFill/>
          <a:ln w="720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"/>
          <p:cNvSpPr>
            <a:spLocks noChangeArrowheads="1"/>
          </p:cNvSpPr>
          <p:nvPr/>
        </p:nvSpPr>
        <p:spPr bwMode="auto">
          <a:xfrm>
            <a:off x="682625" y="277813"/>
            <a:ext cx="5401543" cy="1139825"/>
          </a:xfrm>
          <a:custGeom>
            <a:avLst/>
            <a:gdLst>
              <a:gd name="T0" fmla="*/ 4834880 w 4834880"/>
              <a:gd name="T1" fmla="*/ 569913 h 1139825"/>
              <a:gd name="T2" fmla="*/ 2417440 w 4834880"/>
              <a:gd name="T3" fmla="*/ 1139825 h 1139825"/>
              <a:gd name="T4" fmla="*/ 0 w 4834880"/>
              <a:gd name="T5" fmla="*/ 569913 h 1139825"/>
              <a:gd name="T6" fmla="*/ 2417440 w 4834880"/>
              <a:gd name="T7" fmla="*/ 0 h 11398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834880"/>
              <a:gd name="T13" fmla="*/ 0 h 1139825"/>
              <a:gd name="T14" fmla="*/ 4834880 w 4834880"/>
              <a:gd name="T15" fmla="*/ 1139825 h 1139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34880" h="1139825">
                <a:moveTo>
                  <a:pt x="0" y="0"/>
                </a:moveTo>
                <a:lnTo>
                  <a:pt x="22859" y="0"/>
                </a:lnTo>
                <a:lnTo>
                  <a:pt x="22859" y="3165"/>
                </a:lnTo>
                <a:lnTo>
                  <a:pt x="0" y="31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400" dirty="0" smtClean="0">
                <a:solidFill>
                  <a:srgbClr val="FFFFFF"/>
                </a:solidFill>
                <a:ea typeface="ＭＳ Ｐゴシック" charset="-128"/>
              </a:rPr>
              <a:t>Year </a:t>
            </a:r>
            <a:r>
              <a:rPr lang="en-GB" sz="4400" dirty="0">
                <a:solidFill>
                  <a:srgbClr val="FFFFFF"/>
                </a:solidFill>
                <a:ea typeface="ＭＳ Ｐゴシック" charset="-128"/>
              </a:rPr>
              <a:t>1- Business IT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901700" y="1360488"/>
            <a:ext cx="7515225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168" rIns="90000" bIns="4500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>
              <a:buSzPct val="45000"/>
              <a:buFont typeface="Wingdings" charset="2"/>
              <a:buChar char=""/>
            </a:pPr>
            <a:r>
              <a:rPr lang="en-GB" sz="2400" dirty="0">
                <a:solidFill>
                  <a:srgbClr val="FFFFFF"/>
                </a:solidFill>
              </a:rPr>
              <a:t>Introduction to Programming</a:t>
            </a:r>
          </a:p>
          <a:p>
            <a:pPr eaLnBrk="1">
              <a:buSzPct val="45000"/>
              <a:buFont typeface="Wingdings" charset="2"/>
              <a:buChar char=""/>
            </a:pPr>
            <a:r>
              <a:rPr lang="en-GB" sz="2400" dirty="0">
                <a:solidFill>
                  <a:srgbClr val="FFFFFF"/>
                </a:solidFill>
              </a:rPr>
              <a:t>Web Development Tools</a:t>
            </a:r>
          </a:p>
          <a:p>
            <a:pPr eaLnBrk="1">
              <a:buSzPct val="45000"/>
              <a:buFont typeface="Wingdings" charset="2"/>
              <a:buChar char=""/>
            </a:pPr>
            <a:r>
              <a:rPr lang="en-GB" sz="2400" dirty="0">
                <a:solidFill>
                  <a:srgbClr val="FFFFFF"/>
                </a:solidFill>
              </a:rPr>
              <a:t>Introduction to Computer Hardware, Operating Systems and Unix Tools</a:t>
            </a:r>
          </a:p>
          <a:p>
            <a:pPr eaLnBrk="1">
              <a:buSzPct val="45000"/>
              <a:buFont typeface="Wingdings" charset="2"/>
              <a:buChar char=""/>
            </a:pPr>
            <a:r>
              <a:rPr lang="en-GB" sz="2400" dirty="0">
                <a:solidFill>
                  <a:srgbClr val="FFFFFF"/>
                </a:solidFill>
              </a:rPr>
              <a:t>Professional and Personal Development</a:t>
            </a:r>
          </a:p>
          <a:p>
            <a:pPr eaLnBrk="1">
              <a:buSzPct val="45000"/>
              <a:buFont typeface="Wingdings" charset="2"/>
              <a:buChar char=""/>
            </a:pPr>
            <a:r>
              <a:rPr lang="en-GB" sz="2400" dirty="0">
                <a:solidFill>
                  <a:srgbClr val="00FF00"/>
                </a:solidFill>
              </a:rPr>
              <a:t>Business Environment</a:t>
            </a:r>
          </a:p>
          <a:p>
            <a:pPr eaLnBrk="1">
              <a:buClrTx/>
              <a:buSzTx/>
              <a:buFontTx/>
              <a:buNone/>
            </a:pPr>
            <a:endParaRPr lang="en-GB" sz="2400" dirty="0">
              <a:solidFill>
                <a:srgbClr val="FFFFFF"/>
              </a:solidFill>
            </a:endParaRPr>
          </a:p>
          <a:p>
            <a:pPr eaLnBrk="1">
              <a:buClrTx/>
              <a:buSzTx/>
              <a:buFontTx/>
              <a:buNone/>
            </a:pPr>
            <a:endParaRPr lang="en-GB" sz="2400" dirty="0">
              <a:solidFill>
                <a:srgbClr val="FFFFFF"/>
              </a:solidFill>
            </a:endParaRPr>
          </a:p>
          <a:p>
            <a:pPr eaLnBrk="1">
              <a:buSzPct val="45000"/>
              <a:buFont typeface="Wingdings" charset="2"/>
              <a:buChar char=""/>
            </a:pPr>
            <a:r>
              <a:rPr lang="en-GB" sz="2400" dirty="0">
                <a:solidFill>
                  <a:srgbClr val="00FF00"/>
                </a:solidFill>
              </a:rPr>
              <a:t>Financial management</a:t>
            </a:r>
          </a:p>
          <a:p>
            <a:pPr eaLnBrk="1">
              <a:buSzPct val="45000"/>
              <a:buFont typeface="Wingdings" charset="2"/>
              <a:buChar char=""/>
            </a:pPr>
            <a:r>
              <a:rPr lang="en-GB" sz="2400" dirty="0">
                <a:solidFill>
                  <a:srgbClr val="FFFFFF"/>
                </a:solidFill>
              </a:rPr>
              <a:t>Programming Using an Object-Oriented Language</a:t>
            </a:r>
          </a:p>
          <a:p>
            <a:pPr eaLnBrk="1">
              <a:buSzPct val="45000"/>
              <a:buFont typeface="Wingdings" charset="2"/>
              <a:buChar char=""/>
            </a:pPr>
            <a:r>
              <a:rPr lang="en-GB" sz="2400" dirty="0">
                <a:solidFill>
                  <a:srgbClr val="FFFFFF"/>
                </a:solidFill>
              </a:rPr>
              <a:t>An Introduction to Communications and Telematics</a:t>
            </a:r>
          </a:p>
          <a:p>
            <a:pPr eaLnBrk="1">
              <a:buSzPct val="45000"/>
              <a:buFont typeface="Wingdings" charset="2"/>
              <a:buChar char=""/>
            </a:pPr>
            <a:r>
              <a:rPr lang="en-GB" sz="2400" dirty="0">
                <a:solidFill>
                  <a:srgbClr val="FFFFFF"/>
                </a:solidFill>
              </a:rPr>
              <a:t>Professional and Personal Development</a:t>
            </a:r>
          </a:p>
          <a:p>
            <a:pPr eaLnBrk="1">
              <a:buSzPct val="45000"/>
              <a:buFont typeface="Wingdings" charset="2"/>
              <a:buChar char=""/>
            </a:pPr>
            <a:r>
              <a:rPr lang="en-GB" sz="2400" dirty="0">
                <a:solidFill>
                  <a:srgbClr val="00FF00"/>
                </a:solidFill>
              </a:rPr>
              <a:t>Business Environment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682625" y="1306513"/>
            <a:ext cx="7986713" cy="4630737"/>
          </a:xfrm>
          <a:prstGeom prst="rect">
            <a:avLst/>
          </a:prstGeom>
          <a:noFill/>
          <a:ln w="720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Line 4"/>
          <p:cNvSpPr>
            <a:spLocks noChangeShapeType="1"/>
          </p:cNvSpPr>
          <p:nvPr/>
        </p:nvSpPr>
        <p:spPr bwMode="auto">
          <a:xfrm>
            <a:off x="682625" y="4005065"/>
            <a:ext cx="7986713" cy="0"/>
          </a:xfrm>
          <a:prstGeom prst="line">
            <a:avLst/>
          </a:prstGeom>
          <a:noFill/>
          <a:ln w="720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"/>
          <p:cNvSpPr>
            <a:spLocks noChangeArrowheads="1"/>
          </p:cNvSpPr>
          <p:nvPr/>
        </p:nvSpPr>
        <p:spPr bwMode="auto">
          <a:xfrm>
            <a:off x="250825" y="277813"/>
            <a:ext cx="7417519" cy="1139825"/>
          </a:xfrm>
          <a:custGeom>
            <a:avLst/>
            <a:gdLst>
              <a:gd name="T0" fmla="*/ 4546848 w 4546848"/>
              <a:gd name="T1" fmla="*/ 569913 h 1139825"/>
              <a:gd name="T2" fmla="*/ 2273424 w 4546848"/>
              <a:gd name="T3" fmla="*/ 1139825 h 1139825"/>
              <a:gd name="T4" fmla="*/ 0 w 4546848"/>
              <a:gd name="T5" fmla="*/ 569913 h 1139825"/>
              <a:gd name="T6" fmla="*/ 2273424 w 4546848"/>
              <a:gd name="T7" fmla="*/ 0 h 11398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546848"/>
              <a:gd name="T13" fmla="*/ 0 h 1139825"/>
              <a:gd name="T14" fmla="*/ 4546848 w 4546848"/>
              <a:gd name="T15" fmla="*/ 1139825 h 1139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6848" h="1139825">
                <a:moveTo>
                  <a:pt x="0" y="0"/>
                </a:moveTo>
                <a:lnTo>
                  <a:pt x="22859" y="0"/>
                </a:lnTo>
                <a:lnTo>
                  <a:pt x="22859" y="3165"/>
                </a:lnTo>
                <a:lnTo>
                  <a:pt x="0" y="31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400" dirty="0" smtClean="0">
                <a:solidFill>
                  <a:srgbClr val="FFFFFF"/>
                </a:solidFill>
                <a:ea typeface="ＭＳ Ｐゴシック" charset="-128"/>
              </a:rPr>
              <a:t>Year </a:t>
            </a:r>
            <a:r>
              <a:rPr lang="en-GB" sz="4400" dirty="0">
                <a:solidFill>
                  <a:srgbClr val="FFFFFF"/>
                </a:solidFill>
                <a:ea typeface="ＭＳ Ｐゴシック" charset="-128"/>
              </a:rPr>
              <a:t>2 - The Group Project</a:t>
            </a:r>
          </a:p>
        </p:txBody>
      </p:sp>
      <p:sp>
        <p:nvSpPr>
          <p:cNvPr id="17411" name="AutoShape 2"/>
          <p:cNvSpPr>
            <a:spLocks noChangeArrowheads="1"/>
          </p:cNvSpPr>
          <p:nvPr/>
        </p:nvSpPr>
        <p:spPr bwMode="auto">
          <a:xfrm>
            <a:off x="250825" y="1628775"/>
            <a:ext cx="8208963" cy="3778250"/>
          </a:xfrm>
          <a:custGeom>
            <a:avLst/>
            <a:gdLst>
              <a:gd name="T0" fmla="*/ 8208963 w 8208963"/>
              <a:gd name="T1" fmla="*/ 1889125 h 3778250"/>
              <a:gd name="T2" fmla="*/ 4104482 w 8208963"/>
              <a:gd name="T3" fmla="*/ 3778250 h 3778250"/>
              <a:gd name="T4" fmla="*/ 0 w 8208963"/>
              <a:gd name="T5" fmla="*/ 1889125 h 3778250"/>
              <a:gd name="T6" fmla="*/ 4104482 w 8208963"/>
              <a:gd name="T7" fmla="*/ 0 h 37782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08963"/>
              <a:gd name="T13" fmla="*/ 0 h 3778250"/>
              <a:gd name="T14" fmla="*/ 8208963 w 8208963"/>
              <a:gd name="T15" fmla="*/ 3778250 h 37782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08963" h="3778250">
                <a:moveTo>
                  <a:pt x="0" y="0"/>
                </a:moveTo>
                <a:lnTo>
                  <a:pt x="22802" y="0"/>
                </a:lnTo>
                <a:lnTo>
                  <a:pt x="22802" y="10494"/>
                </a:lnTo>
                <a:lnTo>
                  <a:pt x="0" y="1049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dirty="0">
                <a:solidFill>
                  <a:srgbClr val="FFFFFF"/>
                </a:solidFill>
                <a:ea typeface="ＭＳ Ｐゴシック" charset="-128"/>
              </a:rPr>
              <a:t>Year 2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dirty="0">
                <a:solidFill>
                  <a:srgbClr val="FFFFFF"/>
                </a:solidFill>
                <a:ea typeface="ＭＳ Ｐゴシック" charset="-128"/>
              </a:rPr>
              <a:t>Team of about 10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dirty="0">
                <a:solidFill>
                  <a:srgbClr val="FFFFFF"/>
                </a:solidFill>
                <a:ea typeface="ＭＳ Ｐゴシック" charset="-128"/>
              </a:rPr>
              <a:t>Whole product development </a:t>
            </a:r>
            <a:r>
              <a:rPr lang="en-GB" sz="3200" dirty="0" smtClean="0">
                <a:solidFill>
                  <a:srgbClr val="FFFFFF"/>
                </a:solidFill>
                <a:ea typeface="ＭＳ Ｐゴシック" charset="-128"/>
              </a:rPr>
              <a:t>process</a:t>
            </a:r>
            <a:endParaRPr lang="en-GB" sz="32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7412" name="AutoShape 3"/>
          <p:cNvSpPr>
            <a:spLocks noChangeArrowheads="1"/>
          </p:cNvSpPr>
          <p:nvPr/>
        </p:nvSpPr>
        <p:spPr bwMode="auto">
          <a:xfrm>
            <a:off x="8416925" y="3213100"/>
            <a:ext cx="474663" cy="360363"/>
          </a:xfrm>
          <a:custGeom>
            <a:avLst/>
            <a:gdLst>
              <a:gd name="T0" fmla="*/ 474663 w 474663"/>
              <a:gd name="T1" fmla="*/ 180182 h 360363"/>
              <a:gd name="T2" fmla="*/ 237332 w 474663"/>
              <a:gd name="T3" fmla="*/ 360363 h 360363"/>
              <a:gd name="T4" fmla="*/ 0 w 474663"/>
              <a:gd name="T5" fmla="*/ 180182 h 360363"/>
              <a:gd name="T6" fmla="*/ 237332 w 474663"/>
              <a:gd name="T7" fmla="*/ 0 h 3603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74663"/>
              <a:gd name="T13" fmla="*/ 0 h 360363"/>
              <a:gd name="T14" fmla="*/ 474663 w 474663"/>
              <a:gd name="T15" fmla="*/ 360363 h 3603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4663" h="360363">
                <a:moveTo>
                  <a:pt x="0" y="0"/>
                </a:moveTo>
                <a:lnTo>
                  <a:pt x="1318" y="0"/>
                </a:lnTo>
                <a:lnTo>
                  <a:pt x="13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3" name="AutoShape 4"/>
          <p:cNvSpPr>
            <a:spLocks noChangeArrowheads="1"/>
          </p:cNvSpPr>
          <p:nvPr/>
        </p:nvSpPr>
        <p:spPr bwMode="auto">
          <a:xfrm>
            <a:off x="8416925" y="2733675"/>
            <a:ext cx="474663" cy="358775"/>
          </a:xfrm>
          <a:custGeom>
            <a:avLst/>
            <a:gdLst>
              <a:gd name="T0" fmla="*/ 474663 w 474663"/>
              <a:gd name="T1" fmla="*/ 179388 h 358775"/>
              <a:gd name="T2" fmla="*/ 237332 w 474663"/>
              <a:gd name="T3" fmla="*/ 358775 h 358775"/>
              <a:gd name="T4" fmla="*/ 0 w 474663"/>
              <a:gd name="T5" fmla="*/ 179388 h 358775"/>
              <a:gd name="T6" fmla="*/ 237332 w 474663"/>
              <a:gd name="T7" fmla="*/ 0 h 3587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74663"/>
              <a:gd name="T13" fmla="*/ 0 h 358775"/>
              <a:gd name="T14" fmla="*/ 474663 w 474663"/>
              <a:gd name="T15" fmla="*/ 358775 h 3587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4663" h="358775">
                <a:moveTo>
                  <a:pt x="0" y="0"/>
                </a:moveTo>
                <a:lnTo>
                  <a:pt x="1318" y="0"/>
                </a:lnTo>
                <a:lnTo>
                  <a:pt x="1318" y="996"/>
                </a:lnTo>
                <a:lnTo>
                  <a:pt x="0" y="9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4" name="AutoShape 5"/>
          <p:cNvSpPr>
            <a:spLocks noChangeArrowheads="1"/>
          </p:cNvSpPr>
          <p:nvPr/>
        </p:nvSpPr>
        <p:spPr bwMode="auto">
          <a:xfrm>
            <a:off x="8416925" y="2252663"/>
            <a:ext cx="474663" cy="360362"/>
          </a:xfrm>
          <a:custGeom>
            <a:avLst/>
            <a:gdLst>
              <a:gd name="T0" fmla="*/ 474663 w 474663"/>
              <a:gd name="T1" fmla="*/ 180181 h 360362"/>
              <a:gd name="T2" fmla="*/ 237332 w 474663"/>
              <a:gd name="T3" fmla="*/ 360362 h 360362"/>
              <a:gd name="T4" fmla="*/ 0 w 474663"/>
              <a:gd name="T5" fmla="*/ 180181 h 360362"/>
              <a:gd name="T6" fmla="*/ 237332 w 474663"/>
              <a:gd name="T7" fmla="*/ 0 h 3603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74663"/>
              <a:gd name="T13" fmla="*/ 0 h 360362"/>
              <a:gd name="T14" fmla="*/ 474663 w 474663"/>
              <a:gd name="T15" fmla="*/ 360362 h 3603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4663" h="360362">
                <a:moveTo>
                  <a:pt x="0" y="0"/>
                </a:moveTo>
                <a:lnTo>
                  <a:pt x="1318" y="0"/>
                </a:lnTo>
                <a:lnTo>
                  <a:pt x="13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5" name="AutoShape 6"/>
          <p:cNvSpPr>
            <a:spLocks noChangeArrowheads="1"/>
          </p:cNvSpPr>
          <p:nvPr/>
        </p:nvSpPr>
        <p:spPr bwMode="auto">
          <a:xfrm>
            <a:off x="8416925" y="1773238"/>
            <a:ext cx="474663" cy="368300"/>
          </a:xfrm>
          <a:custGeom>
            <a:avLst/>
            <a:gdLst>
              <a:gd name="T0" fmla="*/ 474663 w 474663"/>
              <a:gd name="T1" fmla="*/ 184150 h 368300"/>
              <a:gd name="T2" fmla="*/ 237332 w 474663"/>
              <a:gd name="T3" fmla="*/ 368300 h 368300"/>
              <a:gd name="T4" fmla="*/ 0 w 474663"/>
              <a:gd name="T5" fmla="*/ 184150 h 368300"/>
              <a:gd name="T6" fmla="*/ 237332 w 474663"/>
              <a:gd name="T7" fmla="*/ 0 h 3683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74663"/>
              <a:gd name="T13" fmla="*/ 0 h 368300"/>
              <a:gd name="T14" fmla="*/ 474663 w 474663"/>
              <a:gd name="T15" fmla="*/ 368300 h 368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4663" h="368300">
                <a:moveTo>
                  <a:pt x="0" y="0"/>
                </a:moveTo>
                <a:lnTo>
                  <a:pt x="1318" y="0"/>
                </a:lnTo>
                <a:lnTo>
                  <a:pt x="1318" y="1022"/>
                </a:lnTo>
                <a:lnTo>
                  <a:pt x="0" y="10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6" name="AutoShape 7"/>
          <p:cNvSpPr>
            <a:spLocks noChangeArrowheads="1"/>
          </p:cNvSpPr>
          <p:nvPr/>
        </p:nvSpPr>
        <p:spPr bwMode="auto">
          <a:xfrm>
            <a:off x="8583613" y="2133600"/>
            <a:ext cx="115887" cy="119063"/>
          </a:xfrm>
          <a:custGeom>
            <a:avLst/>
            <a:gdLst>
              <a:gd name="T0" fmla="*/ 115887 w 115887"/>
              <a:gd name="T1" fmla="*/ 59532 h 119063"/>
              <a:gd name="T2" fmla="*/ 57944 w 115887"/>
              <a:gd name="T3" fmla="*/ 119063 h 119063"/>
              <a:gd name="T4" fmla="*/ 0 w 115887"/>
              <a:gd name="T5" fmla="*/ 59532 h 119063"/>
              <a:gd name="T6" fmla="*/ 57944 w 115887"/>
              <a:gd name="T7" fmla="*/ 0 h 1190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5887"/>
              <a:gd name="T13" fmla="*/ 0 h 119063"/>
              <a:gd name="T14" fmla="*/ 115887 w 115887"/>
              <a:gd name="T15" fmla="*/ 119063 h 1190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887" h="119063">
                <a:moveTo>
                  <a:pt x="0" y="473"/>
                </a:moveTo>
                <a:lnTo>
                  <a:pt x="1652" y="473"/>
                </a:lnTo>
                <a:lnTo>
                  <a:pt x="1652" y="0"/>
                </a:lnTo>
                <a:lnTo>
                  <a:pt x="-1326" y="0"/>
                </a:lnTo>
                <a:lnTo>
                  <a:pt x="-1326" y="473"/>
                </a:lnTo>
                <a:lnTo>
                  <a:pt x="325" y="473"/>
                </a:lnTo>
                <a:lnTo>
                  <a:pt x="163" y="330"/>
                </a:lnTo>
                <a:lnTo>
                  <a:pt x="0" y="47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7" name="AutoShape 8"/>
          <p:cNvSpPr>
            <a:spLocks noChangeArrowheads="1"/>
          </p:cNvSpPr>
          <p:nvPr/>
        </p:nvSpPr>
        <p:spPr bwMode="auto">
          <a:xfrm>
            <a:off x="8583613" y="2613025"/>
            <a:ext cx="115887" cy="120650"/>
          </a:xfrm>
          <a:custGeom>
            <a:avLst/>
            <a:gdLst>
              <a:gd name="T0" fmla="*/ 115887 w 115887"/>
              <a:gd name="T1" fmla="*/ 60325 h 120650"/>
              <a:gd name="T2" fmla="*/ 57944 w 115887"/>
              <a:gd name="T3" fmla="*/ 120650 h 120650"/>
              <a:gd name="T4" fmla="*/ 0 w 115887"/>
              <a:gd name="T5" fmla="*/ 60325 h 120650"/>
              <a:gd name="T6" fmla="*/ 57944 w 115887"/>
              <a:gd name="T7" fmla="*/ 0 h 1206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5887"/>
              <a:gd name="T13" fmla="*/ 0 h 120650"/>
              <a:gd name="T14" fmla="*/ 115887 w 115887"/>
              <a:gd name="T15" fmla="*/ 120650 h 1206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887" h="120650">
                <a:moveTo>
                  <a:pt x="0" y="480"/>
                </a:moveTo>
                <a:lnTo>
                  <a:pt x="1652" y="480"/>
                </a:lnTo>
                <a:lnTo>
                  <a:pt x="1652" y="0"/>
                </a:lnTo>
                <a:lnTo>
                  <a:pt x="-1326" y="0"/>
                </a:lnTo>
                <a:lnTo>
                  <a:pt x="-1326" y="480"/>
                </a:lnTo>
                <a:lnTo>
                  <a:pt x="325" y="480"/>
                </a:lnTo>
                <a:lnTo>
                  <a:pt x="163" y="334"/>
                </a:lnTo>
                <a:lnTo>
                  <a:pt x="0" y="48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8" name="AutoShape 9"/>
          <p:cNvSpPr>
            <a:spLocks noChangeArrowheads="1"/>
          </p:cNvSpPr>
          <p:nvPr/>
        </p:nvSpPr>
        <p:spPr bwMode="auto">
          <a:xfrm>
            <a:off x="8583613" y="3092450"/>
            <a:ext cx="115887" cy="120650"/>
          </a:xfrm>
          <a:custGeom>
            <a:avLst/>
            <a:gdLst>
              <a:gd name="T0" fmla="*/ 115887 w 115887"/>
              <a:gd name="T1" fmla="*/ 60325 h 120650"/>
              <a:gd name="T2" fmla="*/ 57944 w 115887"/>
              <a:gd name="T3" fmla="*/ 120650 h 120650"/>
              <a:gd name="T4" fmla="*/ 0 w 115887"/>
              <a:gd name="T5" fmla="*/ 60325 h 120650"/>
              <a:gd name="T6" fmla="*/ 57944 w 115887"/>
              <a:gd name="T7" fmla="*/ 0 h 1206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5887"/>
              <a:gd name="T13" fmla="*/ 0 h 120650"/>
              <a:gd name="T14" fmla="*/ 115887 w 115887"/>
              <a:gd name="T15" fmla="*/ 120650 h 1206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887" h="120650">
                <a:moveTo>
                  <a:pt x="0" y="480"/>
                </a:moveTo>
                <a:lnTo>
                  <a:pt x="1652" y="480"/>
                </a:lnTo>
                <a:lnTo>
                  <a:pt x="1652" y="0"/>
                </a:lnTo>
                <a:lnTo>
                  <a:pt x="-1326" y="0"/>
                </a:lnTo>
                <a:lnTo>
                  <a:pt x="-1326" y="480"/>
                </a:lnTo>
                <a:lnTo>
                  <a:pt x="325" y="480"/>
                </a:lnTo>
                <a:lnTo>
                  <a:pt x="163" y="334"/>
                </a:lnTo>
                <a:lnTo>
                  <a:pt x="0" y="48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9" name="AutoShape 10"/>
          <p:cNvSpPr>
            <a:spLocks noChangeArrowheads="1"/>
          </p:cNvSpPr>
          <p:nvPr/>
        </p:nvSpPr>
        <p:spPr bwMode="auto">
          <a:xfrm>
            <a:off x="7956550" y="1773238"/>
            <a:ext cx="280988" cy="1800225"/>
          </a:xfrm>
          <a:custGeom>
            <a:avLst/>
            <a:gdLst>
              <a:gd name="T0" fmla="*/ 280988 w 280988"/>
              <a:gd name="T1" fmla="*/ 900113 h 1800225"/>
              <a:gd name="T2" fmla="*/ 140494 w 280988"/>
              <a:gd name="T3" fmla="*/ 1800225 h 1800225"/>
              <a:gd name="T4" fmla="*/ 0 w 280988"/>
              <a:gd name="T5" fmla="*/ 900113 h 1800225"/>
              <a:gd name="T6" fmla="*/ 140494 w 280988"/>
              <a:gd name="T7" fmla="*/ 0 h 18002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80988"/>
              <a:gd name="T13" fmla="*/ 0 h 1800225"/>
              <a:gd name="T14" fmla="*/ 280988 w 280988"/>
              <a:gd name="T15" fmla="*/ 1800225 h 18002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0988" h="1800225">
                <a:moveTo>
                  <a:pt x="0" y="0"/>
                </a:moveTo>
                <a:lnTo>
                  <a:pt x="780" y="0"/>
                </a:lnTo>
                <a:lnTo>
                  <a:pt x="780" y="5000"/>
                </a:lnTo>
                <a:lnTo>
                  <a:pt x="0" y="5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 noChangeArrowheads="1"/>
          </p:cNvSpPr>
          <p:nvPr/>
        </p:nvSpPr>
        <p:spPr bwMode="auto">
          <a:xfrm>
            <a:off x="623888" y="1557338"/>
            <a:ext cx="8520112" cy="3563937"/>
          </a:xfrm>
          <a:custGeom>
            <a:avLst/>
            <a:gdLst>
              <a:gd name="T0" fmla="*/ 8520112 w 8520112"/>
              <a:gd name="T1" fmla="*/ 1781969 h 3563937"/>
              <a:gd name="T2" fmla="*/ 4260056 w 8520112"/>
              <a:gd name="T3" fmla="*/ 3563937 h 3563937"/>
              <a:gd name="T4" fmla="*/ 0 w 8520112"/>
              <a:gd name="T5" fmla="*/ 1781969 h 3563937"/>
              <a:gd name="T6" fmla="*/ 4260056 w 8520112"/>
              <a:gd name="T7" fmla="*/ 0 h 35639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520112"/>
              <a:gd name="T13" fmla="*/ 0 h 3563937"/>
              <a:gd name="T14" fmla="*/ 8520112 w 8520112"/>
              <a:gd name="T15" fmla="*/ 3563937 h 35639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20112" h="3563937">
                <a:moveTo>
                  <a:pt x="0" y="0"/>
                </a:moveTo>
                <a:lnTo>
                  <a:pt x="23668" y="0"/>
                </a:lnTo>
                <a:lnTo>
                  <a:pt x="23668" y="9899"/>
                </a:lnTo>
                <a:lnTo>
                  <a:pt x="0" y="98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>
                <a:solidFill>
                  <a:srgbClr val="FFFFFF"/>
                </a:solidFill>
                <a:ea typeface="ＭＳ Ｐゴシック" charset="-128"/>
              </a:rPr>
              <a:t>Android and server-side walking application</a:t>
            </a:r>
          </a:p>
          <a:p>
            <a:pPr marL="431800" lvl="1" indent="-2159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>
                <a:solidFill>
                  <a:srgbClr val="FFFFFF"/>
                </a:solidFill>
                <a:cs typeface="Arial" charset="0"/>
              </a:rPr>
              <a:t>Use GPS to gather points along a walk</a:t>
            </a:r>
          </a:p>
          <a:p>
            <a:pPr marL="431800" lvl="1" indent="-2159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>
                <a:solidFill>
                  <a:srgbClr val="FFFFFF"/>
                </a:solidFill>
                <a:cs typeface="Arial" charset="0"/>
              </a:rPr>
              <a:t>Add points of interest (photos, info about sites)</a:t>
            </a:r>
          </a:p>
          <a:p>
            <a:pPr marL="431800" lvl="1" indent="-2159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>
                <a:solidFill>
                  <a:srgbClr val="FFFFFF"/>
                </a:solidFill>
                <a:cs typeface="Arial" charset="0"/>
              </a:rPr>
              <a:t>Show data on a web application</a:t>
            </a:r>
          </a:p>
          <a:p>
            <a:pPr marL="431800" lvl="1" indent="-215900">
              <a:lnSpc>
                <a:spcPct val="100000"/>
              </a:lnSpc>
              <a:buClr>
                <a:srgbClr val="FFFFFF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2800">
              <a:solidFill>
                <a:srgbClr val="FFFFFF"/>
              </a:solidFill>
              <a:ea typeface="ＭＳ Ｐゴシック" charset="-128"/>
            </a:endParaRPr>
          </a:p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2800">
              <a:solidFill>
                <a:srgbClr val="FFFFFF"/>
              </a:solidFill>
              <a:ea typeface="ＭＳ Ｐゴシック" charset="-128"/>
            </a:endParaRPr>
          </a:p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>
                <a:solidFill>
                  <a:srgbClr val="FFFFFF"/>
                </a:solidFill>
                <a:ea typeface="ＭＳ Ｐゴシック" charset="-128"/>
              </a:rPr>
              <a:t>The bigger aim is to work as a group.</a:t>
            </a:r>
          </a:p>
        </p:txBody>
      </p:sp>
      <p:sp>
        <p:nvSpPr>
          <p:cNvPr id="18435" name="AutoShape 2"/>
          <p:cNvSpPr>
            <a:spLocks noChangeArrowheads="1"/>
          </p:cNvSpPr>
          <p:nvPr/>
        </p:nvSpPr>
        <p:spPr bwMode="auto">
          <a:xfrm>
            <a:off x="-180528" y="188640"/>
            <a:ext cx="5843587" cy="1139825"/>
          </a:xfrm>
          <a:custGeom>
            <a:avLst/>
            <a:gdLst>
              <a:gd name="T0" fmla="*/ 5842992 w 5842992"/>
              <a:gd name="T1" fmla="*/ 569913 h 1139825"/>
              <a:gd name="T2" fmla="*/ 2921496 w 5842992"/>
              <a:gd name="T3" fmla="*/ 1139825 h 1139825"/>
              <a:gd name="T4" fmla="*/ 0 w 5842992"/>
              <a:gd name="T5" fmla="*/ 569913 h 1139825"/>
              <a:gd name="T6" fmla="*/ 2921496 w 5842992"/>
              <a:gd name="T7" fmla="*/ 0 h 11398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842992"/>
              <a:gd name="T13" fmla="*/ 0 h 1139825"/>
              <a:gd name="T14" fmla="*/ 5842992 w 5842992"/>
              <a:gd name="T15" fmla="*/ 1139825 h 1139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42992" h="1139825">
                <a:moveTo>
                  <a:pt x="0" y="0"/>
                </a:moveTo>
                <a:lnTo>
                  <a:pt x="22859" y="0"/>
                </a:lnTo>
                <a:lnTo>
                  <a:pt x="22859" y="3165"/>
                </a:lnTo>
                <a:lnTo>
                  <a:pt x="0" y="31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400" dirty="0" smtClean="0">
                <a:solidFill>
                  <a:srgbClr val="FFFFFF"/>
                </a:solidFill>
                <a:ea typeface="ＭＳ Ｐゴシック" charset="-128"/>
              </a:rPr>
              <a:t>The </a:t>
            </a:r>
            <a:r>
              <a:rPr lang="en-GB" sz="4400" dirty="0">
                <a:solidFill>
                  <a:srgbClr val="FFFFFF"/>
                </a:solidFill>
                <a:ea typeface="ＭＳ Ｐゴシック" charset="-128"/>
              </a:rPr>
              <a:t>Group Project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1"/>
          <p:cNvSpPr>
            <a:spLocks noChangeArrowheads="1"/>
          </p:cNvSpPr>
          <p:nvPr/>
        </p:nvSpPr>
        <p:spPr bwMode="auto">
          <a:xfrm>
            <a:off x="8416925" y="3213100"/>
            <a:ext cx="474663" cy="360363"/>
          </a:xfrm>
          <a:custGeom>
            <a:avLst/>
            <a:gdLst>
              <a:gd name="T0" fmla="*/ 474663 w 474663"/>
              <a:gd name="T1" fmla="*/ 180182 h 360363"/>
              <a:gd name="T2" fmla="*/ 237332 w 474663"/>
              <a:gd name="T3" fmla="*/ 360363 h 360363"/>
              <a:gd name="T4" fmla="*/ 0 w 474663"/>
              <a:gd name="T5" fmla="*/ 180182 h 360363"/>
              <a:gd name="T6" fmla="*/ 237332 w 474663"/>
              <a:gd name="T7" fmla="*/ 0 h 3603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74663"/>
              <a:gd name="T13" fmla="*/ 0 h 360363"/>
              <a:gd name="T14" fmla="*/ 474663 w 474663"/>
              <a:gd name="T15" fmla="*/ 360363 h 3603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4663" h="360363">
                <a:moveTo>
                  <a:pt x="0" y="0"/>
                </a:moveTo>
                <a:lnTo>
                  <a:pt x="1318" y="0"/>
                </a:lnTo>
                <a:lnTo>
                  <a:pt x="13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83" name="AutoShape 2"/>
          <p:cNvSpPr>
            <a:spLocks noChangeArrowheads="1"/>
          </p:cNvSpPr>
          <p:nvPr/>
        </p:nvSpPr>
        <p:spPr bwMode="auto">
          <a:xfrm>
            <a:off x="8416925" y="2733675"/>
            <a:ext cx="474663" cy="358775"/>
          </a:xfrm>
          <a:custGeom>
            <a:avLst/>
            <a:gdLst>
              <a:gd name="T0" fmla="*/ 474663 w 474663"/>
              <a:gd name="T1" fmla="*/ 179388 h 358775"/>
              <a:gd name="T2" fmla="*/ 237332 w 474663"/>
              <a:gd name="T3" fmla="*/ 358775 h 358775"/>
              <a:gd name="T4" fmla="*/ 0 w 474663"/>
              <a:gd name="T5" fmla="*/ 179388 h 358775"/>
              <a:gd name="T6" fmla="*/ 237332 w 474663"/>
              <a:gd name="T7" fmla="*/ 0 h 3587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74663"/>
              <a:gd name="T13" fmla="*/ 0 h 358775"/>
              <a:gd name="T14" fmla="*/ 474663 w 474663"/>
              <a:gd name="T15" fmla="*/ 358775 h 3587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4663" h="358775">
                <a:moveTo>
                  <a:pt x="0" y="0"/>
                </a:moveTo>
                <a:lnTo>
                  <a:pt x="1318" y="0"/>
                </a:lnTo>
                <a:lnTo>
                  <a:pt x="1318" y="996"/>
                </a:lnTo>
                <a:lnTo>
                  <a:pt x="0" y="996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84" name="AutoShape 3"/>
          <p:cNvSpPr>
            <a:spLocks noChangeArrowheads="1"/>
          </p:cNvSpPr>
          <p:nvPr/>
        </p:nvSpPr>
        <p:spPr bwMode="auto">
          <a:xfrm>
            <a:off x="8416925" y="2252663"/>
            <a:ext cx="474663" cy="360362"/>
          </a:xfrm>
          <a:custGeom>
            <a:avLst/>
            <a:gdLst>
              <a:gd name="T0" fmla="*/ 474663 w 474663"/>
              <a:gd name="T1" fmla="*/ 180181 h 360362"/>
              <a:gd name="T2" fmla="*/ 237332 w 474663"/>
              <a:gd name="T3" fmla="*/ 360362 h 360362"/>
              <a:gd name="T4" fmla="*/ 0 w 474663"/>
              <a:gd name="T5" fmla="*/ 180181 h 360362"/>
              <a:gd name="T6" fmla="*/ 237332 w 474663"/>
              <a:gd name="T7" fmla="*/ 0 h 3603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74663"/>
              <a:gd name="T13" fmla="*/ 0 h 360362"/>
              <a:gd name="T14" fmla="*/ 474663 w 474663"/>
              <a:gd name="T15" fmla="*/ 360362 h 3603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4663" h="360362">
                <a:moveTo>
                  <a:pt x="0" y="0"/>
                </a:moveTo>
                <a:lnTo>
                  <a:pt x="1318" y="0"/>
                </a:lnTo>
                <a:lnTo>
                  <a:pt x="13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85" name="AutoShape 4"/>
          <p:cNvSpPr>
            <a:spLocks noChangeArrowheads="1"/>
          </p:cNvSpPr>
          <p:nvPr/>
        </p:nvSpPr>
        <p:spPr bwMode="auto">
          <a:xfrm>
            <a:off x="8416925" y="1773238"/>
            <a:ext cx="474663" cy="368300"/>
          </a:xfrm>
          <a:custGeom>
            <a:avLst/>
            <a:gdLst>
              <a:gd name="T0" fmla="*/ 474663 w 474663"/>
              <a:gd name="T1" fmla="*/ 184150 h 368300"/>
              <a:gd name="T2" fmla="*/ 237332 w 474663"/>
              <a:gd name="T3" fmla="*/ 368300 h 368300"/>
              <a:gd name="T4" fmla="*/ 0 w 474663"/>
              <a:gd name="T5" fmla="*/ 184150 h 368300"/>
              <a:gd name="T6" fmla="*/ 237332 w 474663"/>
              <a:gd name="T7" fmla="*/ 0 h 3683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74663"/>
              <a:gd name="T13" fmla="*/ 0 h 368300"/>
              <a:gd name="T14" fmla="*/ 474663 w 474663"/>
              <a:gd name="T15" fmla="*/ 368300 h 368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4663" h="368300">
                <a:moveTo>
                  <a:pt x="0" y="0"/>
                </a:moveTo>
                <a:lnTo>
                  <a:pt x="1318" y="0"/>
                </a:lnTo>
                <a:lnTo>
                  <a:pt x="1318" y="1022"/>
                </a:lnTo>
                <a:lnTo>
                  <a:pt x="0" y="10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86" name="AutoShape 5"/>
          <p:cNvSpPr>
            <a:spLocks noChangeArrowheads="1"/>
          </p:cNvSpPr>
          <p:nvPr/>
        </p:nvSpPr>
        <p:spPr bwMode="auto">
          <a:xfrm>
            <a:off x="8583613" y="2133600"/>
            <a:ext cx="115887" cy="119063"/>
          </a:xfrm>
          <a:custGeom>
            <a:avLst/>
            <a:gdLst>
              <a:gd name="T0" fmla="*/ 115887 w 115887"/>
              <a:gd name="T1" fmla="*/ 59532 h 119063"/>
              <a:gd name="T2" fmla="*/ 57944 w 115887"/>
              <a:gd name="T3" fmla="*/ 119063 h 119063"/>
              <a:gd name="T4" fmla="*/ 0 w 115887"/>
              <a:gd name="T5" fmla="*/ 59532 h 119063"/>
              <a:gd name="T6" fmla="*/ 57944 w 115887"/>
              <a:gd name="T7" fmla="*/ 0 h 1190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5887"/>
              <a:gd name="T13" fmla="*/ 0 h 119063"/>
              <a:gd name="T14" fmla="*/ 115887 w 115887"/>
              <a:gd name="T15" fmla="*/ 119063 h 1190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887" h="119063">
                <a:moveTo>
                  <a:pt x="0" y="473"/>
                </a:moveTo>
                <a:lnTo>
                  <a:pt x="1652" y="473"/>
                </a:lnTo>
                <a:lnTo>
                  <a:pt x="1652" y="0"/>
                </a:lnTo>
                <a:lnTo>
                  <a:pt x="-1326" y="0"/>
                </a:lnTo>
                <a:lnTo>
                  <a:pt x="-1326" y="473"/>
                </a:lnTo>
                <a:lnTo>
                  <a:pt x="325" y="473"/>
                </a:lnTo>
                <a:lnTo>
                  <a:pt x="163" y="330"/>
                </a:lnTo>
                <a:lnTo>
                  <a:pt x="0" y="47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87" name="AutoShape 6"/>
          <p:cNvSpPr>
            <a:spLocks noChangeArrowheads="1"/>
          </p:cNvSpPr>
          <p:nvPr/>
        </p:nvSpPr>
        <p:spPr bwMode="auto">
          <a:xfrm>
            <a:off x="8583613" y="2613025"/>
            <a:ext cx="115887" cy="120650"/>
          </a:xfrm>
          <a:custGeom>
            <a:avLst/>
            <a:gdLst>
              <a:gd name="T0" fmla="*/ 115887 w 115887"/>
              <a:gd name="T1" fmla="*/ 60325 h 120650"/>
              <a:gd name="T2" fmla="*/ 57944 w 115887"/>
              <a:gd name="T3" fmla="*/ 120650 h 120650"/>
              <a:gd name="T4" fmla="*/ 0 w 115887"/>
              <a:gd name="T5" fmla="*/ 60325 h 120650"/>
              <a:gd name="T6" fmla="*/ 57944 w 115887"/>
              <a:gd name="T7" fmla="*/ 0 h 1206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5887"/>
              <a:gd name="T13" fmla="*/ 0 h 120650"/>
              <a:gd name="T14" fmla="*/ 115887 w 115887"/>
              <a:gd name="T15" fmla="*/ 120650 h 1206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887" h="120650">
                <a:moveTo>
                  <a:pt x="0" y="480"/>
                </a:moveTo>
                <a:lnTo>
                  <a:pt x="1652" y="480"/>
                </a:lnTo>
                <a:lnTo>
                  <a:pt x="1652" y="0"/>
                </a:lnTo>
                <a:lnTo>
                  <a:pt x="-1326" y="0"/>
                </a:lnTo>
                <a:lnTo>
                  <a:pt x="-1326" y="480"/>
                </a:lnTo>
                <a:lnTo>
                  <a:pt x="325" y="480"/>
                </a:lnTo>
                <a:lnTo>
                  <a:pt x="163" y="334"/>
                </a:lnTo>
                <a:lnTo>
                  <a:pt x="0" y="48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88" name="AutoShape 7"/>
          <p:cNvSpPr>
            <a:spLocks noChangeArrowheads="1"/>
          </p:cNvSpPr>
          <p:nvPr/>
        </p:nvSpPr>
        <p:spPr bwMode="auto">
          <a:xfrm>
            <a:off x="8583613" y="3092450"/>
            <a:ext cx="115887" cy="120650"/>
          </a:xfrm>
          <a:custGeom>
            <a:avLst/>
            <a:gdLst>
              <a:gd name="T0" fmla="*/ 115887 w 115887"/>
              <a:gd name="T1" fmla="*/ 60325 h 120650"/>
              <a:gd name="T2" fmla="*/ 57944 w 115887"/>
              <a:gd name="T3" fmla="*/ 120650 h 120650"/>
              <a:gd name="T4" fmla="*/ 0 w 115887"/>
              <a:gd name="T5" fmla="*/ 60325 h 120650"/>
              <a:gd name="T6" fmla="*/ 57944 w 115887"/>
              <a:gd name="T7" fmla="*/ 0 h 1206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5887"/>
              <a:gd name="T13" fmla="*/ 0 h 120650"/>
              <a:gd name="T14" fmla="*/ 115887 w 115887"/>
              <a:gd name="T15" fmla="*/ 120650 h 1206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887" h="120650">
                <a:moveTo>
                  <a:pt x="0" y="480"/>
                </a:moveTo>
                <a:lnTo>
                  <a:pt x="1652" y="480"/>
                </a:lnTo>
                <a:lnTo>
                  <a:pt x="1652" y="0"/>
                </a:lnTo>
                <a:lnTo>
                  <a:pt x="-1326" y="0"/>
                </a:lnTo>
                <a:lnTo>
                  <a:pt x="-1326" y="480"/>
                </a:lnTo>
                <a:lnTo>
                  <a:pt x="325" y="480"/>
                </a:lnTo>
                <a:lnTo>
                  <a:pt x="163" y="334"/>
                </a:lnTo>
                <a:lnTo>
                  <a:pt x="0" y="48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89" name="AutoShape 8"/>
          <p:cNvSpPr>
            <a:spLocks noChangeArrowheads="1"/>
          </p:cNvSpPr>
          <p:nvPr/>
        </p:nvSpPr>
        <p:spPr bwMode="auto">
          <a:xfrm>
            <a:off x="7956550" y="1773238"/>
            <a:ext cx="280988" cy="1800225"/>
          </a:xfrm>
          <a:custGeom>
            <a:avLst/>
            <a:gdLst>
              <a:gd name="T0" fmla="*/ 280988 w 280988"/>
              <a:gd name="T1" fmla="*/ 900113 h 1800225"/>
              <a:gd name="T2" fmla="*/ 140494 w 280988"/>
              <a:gd name="T3" fmla="*/ 1800225 h 1800225"/>
              <a:gd name="T4" fmla="*/ 0 w 280988"/>
              <a:gd name="T5" fmla="*/ 900113 h 1800225"/>
              <a:gd name="T6" fmla="*/ 140494 w 280988"/>
              <a:gd name="T7" fmla="*/ 0 h 18002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80988"/>
              <a:gd name="T13" fmla="*/ 0 h 1800225"/>
              <a:gd name="T14" fmla="*/ 280988 w 280988"/>
              <a:gd name="T15" fmla="*/ 1800225 h 18002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0988" h="1800225">
                <a:moveTo>
                  <a:pt x="0" y="0"/>
                </a:moveTo>
                <a:lnTo>
                  <a:pt x="780" y="0"/>
                </a:lnTo>
                <a:lnTo>
                  <a:pt x="780" y="5000"/>
                </a:lnTo>
                <a:lnTo>
                  <a:pt x="0" y="5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0" name="AutoShape 9"/>
          <p:cNvSpPr>
            <a:spLocks noChangeArrowheads="1"/>
          </p:cNvSpPr>
          <p:nvPr/>
        </p:nvSpPr>
        <p:spPr bwMode="auto">
          <a:xfrm>
            <a:off x="179513" y="188641"/>
            <a:ext cx="6768752" cy="1292498"/>
          </a:xfrm>
          <a:custGeom>
            <a:avLst/>
            <a:gdLst>
              <a:gd name="T0" fmla="*/ 4799632 w 4799632"/>
              <a:gd name="T1" fmla="*/ 569913 h 1139825"/>
              <a:gd name="T2" fmla="*/ 2399816 w 4799632"/>
              <a:gd name="T3" fmla="*/ 1139825 h 1139825"/>
              <a:gd name="T4" fmla="*/ 0 w 4799632"/>
              <a:gd name="T5" fmla="*/ 569913 h 1139825"/>
              <a:gd name="T6" fmla="*/ 2399816 w 4799632"/>
              <a:gd name="T7" fmla="*/ 0 h 11398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799632"/>
              <a:gd name="T13" fmla="*/ 0 h 1139825"/>
              <a:gd name="T14" fmla="*/ 4799632 w 4799632"/>
              <a:gd name="T15" fmla="*/ 1139825 h 1139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99632" h="1139825">
                <a:moveTo>
                  <a:pt x="0" y="0"/>
                </a:moveTo>
                <a:lnTo>
                  <a:pt x="22859" y="0"/>
                </a:lnTo>
                <a:lnTo>
                  <a:pt x="22859" y="3165"/>
                </a:lnTo>
                <a:lnTo>
                  <a:pt x="0" y="31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000" dirty="0" smtClean="0">
                <a:solidFill>
                  <a:srgbClr val="FFFFFF"/>
                </a:solidFill>
                <a:ea typeface="ＭＳ Ｐゴシック" charset="-128"/>
              </a:rPr>
              <a:t>Optional </a:t>
            </a:r>
            <a:r>
              <a:rPr lang="en-GB" sz="4000" dirty="0">
                <a:solidFill>
                  <a:srgbClr val="FFFFFF"/>
                </a:solidFill>
                <a:ea typeface="ＭＳ Ｐゴシック" charset="-128"/>
              </a:rPr>
              <a:t>Year in Industry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000" dirty="0">
                <a:solidFill>
                  <a:srgbClr val="FFFFFF"/>
                </a:solidFill>
                <a:ea typeface="ＭＳ Ｐゴシック" charset="-128"/>
              </a:rPr>
              <a:t>between years 2 and 3</a:t>
            </a:r>
          </a:p>
        </p:txBody>
      </p:sp>
      <p:pic>
        <p:nvPicPr>
          <p:cNvPr id="2049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8" y="1816100"/>
            <a:ext cx="5759450" cy="418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"/>
          <p:cNvSpPr>
            <a:spLocks noChangeArrowheads="1"/>
          </p:cNvSpPr>
          <p:nvPr/>
        </p:nvSpPr>
        <p:spPr bwMode="auto">
          <a:xfrm>
            <a:off x="8416925" y="3213100"/>
            <a:ext cx="474663" cy="360363"/>
          </a:xfrm>
          <a:custGeom>
            <a:avLst/>
            <a:gdLst>
              <a:gd name="T0" fmla="*/ 474663 w 474663"/>
              <a:gd name="T1" fmla="*/ 180182 h 360363"/>
              <a:gd name="T2" fmla="*/ 237332 w 474663"/>
              <a:gd name="T3" fmla="*/ 360363 h 360363"/>
              <a:gd name="T4" fmla="*/ 0 w 474663"/>
              <a:gd name="T5" fmla="*/ 180182 h 360363"/>
              <a:gd name="T6" fmla="*/ 237332 w 474663"/>
              <a:gd name="T7" fmla="*/ 0 h 3603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74663"/>
              <a:gd name="T13" fmla="*/ 0 h 360363"/>
              <a:gd name="T14" fmla="*/ 474663 w 474663"/>
              <a:gd name="T15" fmla="*/ 360363 h 3603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4663" h="360363">
                <a:moveTo>
                  <a:pt x="0" y="0"/>
                </a:moveTo>
                <a:lnTo>
                  <a:pt x="1318" y="0"/>
                </a:lnTo>
                <a:lnTo>
                  <a:pt x="13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07" name="AutoShape 2"/>
          <p:cNvSpPr>
            <a:spLocks noChangeArrowheads="1"/>
          </p:cNvSpPr>
          <p:nvPr/>
        </p:nvSpPr>
        <p:spPr bwMode="auto">
          <a:xfrm>
            <a:off x="8416925" y="2733675"/>
            <a:ext cx="474663" cy="358775"/>
          </a:xfrm>
          <a:custGeom>
            <a:avLst/>
            <a:gdLst>
              <a:gd name="T0" fmla="*/ 474663 w 474663"/>
              <a:gd name="T1" fmla="*/ 179388 h 358775"/>
              <a:gd name="T2" fmla="*/ 237332 w 474663"/>
              <a:gd name="T3" fmla="*/ 358775 h 358775"/>
              <a:gd name="T4" fmla="*/ 0 w 474663"/>
              <a:gd name="T5" fmla="*/ 179388 h 358775"/>
              <a:gd name="T6" fmla="*/ 237332 w 474663"/>
              <a:gd name="T7" fmla="*/ 0 h 3587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74663"/>
              <a:gd name="T13" fmla="*/ 0 h 358775"/>
              <a:gd name="T14" fmla="*/ 474663 w 474663"/>
              <a:gd name="T15" fmla="*/ 358775 h 3587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4663" h="358775">
                <a:moveTo>
                  <a:pt x="0" y="0"/>
                </a:moveTo>
                <a:lnTo>
                  <a:pt x="1318" y="0"/>
                </a:lnTo>
                <a:lnTo>
                  <a:pt x="1318" y="996"/>
                </a:lnTo>
                <a:lnTo>
                  <a:pt x="0" y="9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08" name="AutoShape 3"/>
          <p:cNvSpPr>
            <a:spLocks noChangeArrowheads="1"/>
          </p:cNvSpPr>
          <p:nvPr/>
        </p:nvSpPr>
        <p:spPr bwMode="auto">
          <a:xfrm>
            <a:off x="8416925" y="2252663"/>
            <a:ext cx="474663" cy="360362"/>
          </a:xfrm>
          <a:custGeom>
            <a:avLst/>
            <a:gdLst>
              <a:gd name="T0" fmla="*/ 474663 w 474663"/>
              <a:gd name="T1" fmla="*/ 180181 h 360362"/>
              <a:gd name="T2" fmla="*/ 237332 w 474663"/>
              <a:gd name="T3" fmla="*/ 360362 h 360362"/>
              <a:gd name="T4" fmla="*/ 0 w 474663"/>
              <a:gd name="T5" fmla="*/ 180181 h 360362"/>
              <a:gd name="T6" fmla="*/ 237332 w 474663"/>
              <a:gd name="T7" fmla="*/ 0 h 3603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74663"/>
              <a:gd name="T13" fmla="*/ 0 h 360362"/>
              <a:gd name="T14" fmla="*/ 474663 w 474663"/>
              <a:gd name="T15" fmla="*/ 360362 h 3603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4663" h="360362">
                <a:moveTo>
                  <a:pt x="0" y="0"/>
                </a:moveTo>
                <a:lnTo>
                  <a:pt x="1318" y="0"/>
                </a:lnTo>
                <a:lnTo>
                  <a:pt x="13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09" name="AutoShape 4"/>
          <p:cNvSpPr>
            <a:spLocks noChangeArrowheads="1"/>
          </p:cNvSpPr>
          <p:nvPr/>
        </p:nvSpPr>
        <p:spPr bwMode="auto">
          <a:xfrm>
            <a:off x="8416925" y="1773238"/>
            <a:ext cx="474663" cy="368300"/>
          </a:xfrm>
          <a:custGeom>
            <a:avLst/>
            <a:gdLst>
              <a:gd name="T0" fmla="*/ 474663 w 474663"/>
              <a:gd name="T1" fmla="*/ 184150 h 368300"/>
              <a:gd name="T2" fmla="*/ 237332 w 474663"/>
              <a:gd name="T3" fmla="*/ 368300 h 368300"/>
              <a:gd name="T4" fmla="*/ 0 w 474663"/>
              <a:gd name="T5" fmla="*/ 184150 h 368300"/>
              <a:gd name="T6" fmla="*/ 237332 w 474663"/>
              <a:gd name="T7" fmla="*/ 0 h 3683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74663"/>
              <a:gd name="T13" fmla="*/ 0 h 368300"/>
              <a:gd name="T14" fmla="*/ 474663 w 474663"/>
              <a:gd name="T15" fmla="*/ 368300 h 368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4663" h="368300">
                <a:moveTo>
                  <a:pt x="0" y="0"/>
                </a:moveTo>
                <a:lnTo>
                  <a:pt x="1318" y="0"/>
                </a:lnTo>
                <a:lnTo>
                  <a:pt x="1318" y="1022"/>
                </a:lnTo>
                <a:lnTo>
                  <a:pt x="0" y="10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0" name="AutoShape 5"/>
          <p:cNvSpPr>
            <a:spLocks noChangeArrowheads="1"/>
          </p:cNvSpPr>
          <p:nvPr/>
        </p:nvSpPr>
        <p:spPr bwMode="auto">
          <a:xfrm>
            <a:off x="8583613" y="2133600"/>
            <a:ext cx="115887" cy="119063"/>
          </a:xfrm>
          <a:custGeom>
            <a:avLst/>
            <a:gdLst>
              <a:gd name="T0" fmla="*/ 115887 w 115887"/>
              <a:gd name="T1" fmla="*/ 59532 h 119063"/>
              <a:gd name="T2" fmla="*/ 57944 w 115887"/>
              <a:gd name="T3" fmla="*/ 119063 h 119063"/>
              <a:gd name="T4" fmla="*/ 0 w 115887"/>
              <a:gd name="T5" fmla="*/ 59532 h 119063"/>
              <a:gd name="T6" fmla="*/ 57944 w 115887"/>
              <a:gd name="T7" fmla="*/ 0 h 1190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5887"/>
              <a:gd name="T13" fmla="*/ 0 h 119063"/>
              <a:gd name="T14" fmla="*/ 115887 w 115887"/>
              <a:gd name="T15" fmla="*/ 119063 h 1190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887" h="119063">
                <a:moveTo>
                  <a:pt x="0" y="473"/>
                </a:moveTo>
                <a:lnTo>
                  <a:pt x="1652" y="473"/>
                </a:lnTo>
                <a:lnTo>
                  <a:pt x="1652" y="0"/>
                </a:lnTo>
                <a:lnTo>
                  <a:pt x="-1326" y="0"/>
                </a:lnTo>
                <a:lnTo>
                  <a:pt x="-1326" y="473"/>
                </a:lnTo>
                <a:lnTo>
                  <a:pt x="325" y="473"/>
                </a:lnTo>
                <a:lnTo>
                  <a:pt x="163" y="330"/>
                </a:lnTo>
                <a:lnTo>
                  <a:pt x="0" y="473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1" name="AutoShape 6"/>
          <p:cNvSpPr>
            <a:spLocks noChangeArrowheads="1"/>
          </p:cNvSpPr>
          <p:nvPr/>
        </p:nvSpPr>
        <p:spPr bwMode="auto">
          <a:xfrm>
            <a:off x="8583613" y="2613025"/>
            <a:ext cx="115887" cy="120650"/>
          </a:xfrm>
          <a:custGeom>
            <a:avLst/>
            <a:gdLst>
              <a:gd name="T0" fmla="*/ 115887 w 115887"/>
              <a:gd name="T1" fmla="*/ 60325 h 120650"/>
              <a:gd name="T2" fmla="*/ 57944 w 115887"/>
              <a:gd name="T3" fmla="*/ 120650 h 120650"/>
              <a:gd name="T4" fmla="*/ 0 w 115887"/>
              <a:gd name="T5" fmla="*/ 60325 h 120650"/>
              <a:gd name="T6" fmla="*/ 57944 w 115887"/>
              <a:gd name="T7" fmla="*/ 0 h 1206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5887"/>
              <a:gd name="T13" fmla="*/ 0 h 120650"/>
              <a:gd name="T14" fmla="*/ 115887 w 115887"/>
              <a:gd name="T15" fmla="*/ 120650 h 1206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887" h="120650">
                <a:moveTo>
                  <a:pt x="0" y="480"/>
                </a:moveTo>
                <a:lnTo>
                  <a:pt x="1652" y="480"/>
                </a:lnTo>
                <a:lnTo>
                  <a:pt x="1652" y="0"/>
                </a:lnTo>
                <a:lnTo>
                  <a:pt x="-1326" y="0"/>
                </a:lnTo>
                <a:lnTo>
                  <a:pt x="-1326" y="480"/>
                </a:lnTo>
                <a:lnTo>
                  <a:pt x="325" y="480"/>
                </a:lnTo>
                <a:lnTo>
                  <a:pt x="163" y="334"/>
                </a:lnTo>
                <a:lnTo>
                  <a:pt x="0" y="48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2" name="AutoShape 7"/>
          <p:cNvSpPr>
            <a:spLocks noChangeArrowheads="1"/>
          </p:cNvSpPr>
          <p:nvPr/>
        </p:nvSpPr>
        <p:spPr bwMode="auto">
          <a:xfrm>
            <a:off x="8583613" y="3092450"/>
            <a:ext cx="115887" cy="120650"/>
          </a:xfrm>
          <a:custGeom>
            <a:avLst/>
            <a:gdLst>
              <a:gd name="T0" fmla="*/ 115887 w 115887"/>
              <a:gd name="T1" fmla="*/ 60325 h 120650"/>
              <a:gd name="T2" fmla="*/ 57944 w 115887"/>
              <a:gd name="T3" fmla="*/ 120650 h 120650"/>
              <a:gd name="T4" fmla="*/ 0 w 115887"/>
              <a:gd name="T5" fmla="*/ 60325 h 120650"/>
              <a:gd name="T6" fmla="*/ 57944 w 115887"/>
              <a:gd name="T7" fmla="*/ 0 h 1206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5887"/>
              <a:gd name="T13" fmla="*/ 0 h 120650"/>
              <a:gd name="T14" fmla="*/ 115887 w 115887"/>
              <a:gd name="T15" fmla="*/ 120650 h 1206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887" h="120650">
                <a:moveTo>
                  <a:pt x="0" y="480"/>
                </a:moveTo>
                <a:lnTo>
                  <a:pt x="1652" y="480"/>
                </a:lnTo>
                <a:lnTo>
                  <a:pt x="1652" y="0"/>
                </a:lnTo>
                <a:lnTo>
                  <a:pt x="-1326" y="0"/>
                </a:lnTo>
                <a:lnTo>
                  <a:pt x="-1326" y="480"/>
                </a:lnTo>
                <a:lnTo>
                  <a:pt x="325" y="480"/>
                </a:lnTo>
                <a:lnTo>
                  <a:pt x="163" y="334"/>
                </a:lnTo>
                <a:lnTo>
                  <a:pt x="0" y="48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3" name="AutoShape 8"/>
          <p:cNvSpPr>
            <a:spLocks noChangeArrowheads="1"/>
          </p:cNvSpPr>
          <p:nvPr/>
        </p:nvSpPr>
        <p:spPr bwMode="auto">
          <a:xfrm>
            <a:off x="7956550" y="1773238"/>
            <a:ext cx="280988" cy="1800225"/>
          </a:xfrm>
          <a:custGeom>
            <a:avLst/>
            <a:gdLst>
              <a:gd name="T0" fmla="*/ 280988 w 280988"/>
              <a:gd name="T1" fmla="*/ 900113 h 1800225"/>
              <a:gd name="T2" fmla="*/ 140494 w 280988"/>
              <a:gd name="T3" fmla="*/ 1800225 h 1800225"/>
              <a:gd name="T4" fmla="*/ 0 w 280988"/>
              <a:gd name="T5" fmla="*/ 900113 h 1800225"/>
              <a:gd name="T6" fmla="*/ 140494 w 280988"/>
              <a:gd name="T7" fmla="*/ 0 h 18002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80988"/>
              <a:gd name="T13" fmla="*/ 0 h 1800225"/>
              <a:gd name="T14" fmla="*/ 280988 w 280988"/>
              <a:gd name="T15" fmla="*/ 1800225 h 18002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0988" h="1800225">
                <a:moveTo>
                  <a:pt x="0" y="0"/>
                </a:moveTo>
                <a:lnTo>
                  <a:pt x="780" y="0"/>
                </a:lnTo>
                <a:lnTo>
                  <a:pt x="780" y="5000"/>
                </a:lnTo>
                <a:lnTo>
                  <a:pt x="0" y="5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4" name="AutoShape 9"/>
          <p:cNvSpPr>
            <a:spLocks noChangeArrowheads="1"/>
          </p:cNvSpPr>
          <p:nvPr/>
        </p:nvSpPr>
        <p:spPr bwMode="auto">
          <a:xfrm>
            <a:off x="252413" y="277813"/>
            <a:ext cx="7199907" cy="1139825"/>
          </a:xfrm>
          <a:custGeom>
            <a:avLst/>
            <a:gdLst>
              <a:gd name="T0" fmla="*/ 4546848 w 4546848"/>
              <a:gd name="T1" fmla="*/ 569913 h 1139825"/>
              <a:gd name="T2" fmla="*/ 2273424 w 4546848"/>
              <a:gd name="T3" fmla="*/ 1139825 h 1139825"/>
              <a:gd name="T4" fmla="*/ 0 w 4546848"/>
              <a:gd name="T5" fmla="*/ 569913 h 1139825"/>
              <a:gd name="T6" fmla="*/ 2273424 w 4546848"/>
              <a:gd name="T7" fmla="*/ 0 h 11398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546848"/>
              <a:gd name="T13" fmla="*/ 0 h 1139825"/>
              <a:gd name="T14" fmla="*/ 4546848 w 4546848"/>
              <a:gd name="T15" fmla="*/ 1139825 h 1139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6848" h="1139825">
                <a:moveTo>
                  <a:pt x="0" y="0"/>
                </a:moveTo>
                <a:lnTo>
                  <a:pt x="22859" y="0"/>
                </a:lnTo>
                <a:lnTo>
                  <a:pt x="22859" y="3165"/>
                </a:lnTo>
                <a:lnTo>
                  <a:pt x="0" y="31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400" dirty="0" smtClean="0">
                <a:solidFill>
                  <a:srgbClr val="FFFFFF"/>
                </a:solidFill>
                <a:ea typeface="ＭＳ Ｐゴシック" charset="-128"/>
              </a:rPr>
              <a:t>Year </a:t>
            </a:r>
            <a:r>
              <a:rPr lang="en-GB" sz="4400" dirty="0">
                <a:solidFill>
                  <a:srgbClr val="FFFFFF"/>
                </a:solidFill>
                <a:ea typeface="ＭＳ Ｐゴシック" charset="-128"/>
              </a:rPr>
              <a:t>3 - Final Year Project</a:t>
            </a:r>
          </a:p>
        </p:txBody>
      </p:sp>
      <p:sp>
        <p:nvSpPr>
          <p:cNvPr id="21515" name="AutoShape 10"/>
          <p:cNvSpPr>
            <a:spLocks noChangeArrowheads="1"/>
          </p:cNvSpPr>
          <p:nvPr/>
        </p:nvSpPr>
        <p:spPr bwMode="auto">
          <a:xfrm>
            <a:off x="252413" y="1600200"/>
            <a:ext cx="8229600" cy="4525963"/>
          </a:xfrm>
          <a:custGeom>
            <a:avLst/>
            <a:gdLst>
              <a:gd name="T0" fmla="*/ 8229600 w 8229600"/>
              <a:gd name="T1" fmla="*/ 2262982 h 4525963"/>
              <a:gd name="T2" fmla="*/ 4114800 w 8229600"/>
              <a:gd name="T3" fmla="*/ 4525963 h 4525963"/>
              <a:gd name="T4" fmla="*/ 0 w 8229600"/>
              <a:gd name="T5" fmla="*/ 2262982 h 4525963"/>
              <a:gd name="T6" fmla="*/ 4114800 w 8229600"/>
              <a:gd name="T7" fmla="*/ 0 h 45259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9600"/>
              <a:gd name="T13" fmla="*/ 0 h 4525963"/>
              <a:gd name="T14" fmla="*/ 8229600 w 8229600"/>
              <a:gd name="T15" fmla="*/ 4525963 h 45259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9600" h="4525963">
                <a:moveTo>
                  <a:pt x="0" y="0"/>
                </a:moveTo>
                <a:lnTo>
                  <a:pt x="22859" y="0"/>
                </a:lnTo>
                <a:lnTo>
                  <a:pt x="22859" y="12571"/>
                </a:lnTo>
                <a:lnTo>
                  <a:pt x="0" y="125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5900">
              <a:lnSpc>
                <a:spcPct val="9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dirty="0">
                <a:solidFill>
                  <a:srgbClr val="FFFFFF"/>
                </a:solidFill>
                <a:ea typeface="ＭＳ Ｐゴシック" charset="-128"/>
              </a:rPr>
              <a:t>Significant proportion of your time</a:t>
            </a:r>
          </a:p>
          <a:p>
            <a:pPr marL="215900" indent="-215900">
              <a:lnSpc>
                <a:spcPct val="9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dirty="0">
                <a:solidFill>
                  <a:srgbClr val="FFFFFF"/>
                </a:solidFill>
                <a:ea typeface="ＭＳ Ｐゴシック" charset="-128"/>
              </a:rPr>
              <a:t>Individual working</a:t>
            </a:r>
          </a:p>
          <a:p>
            <a:pPr marL="215900" indent="-215900">
              <a:lnSpc>
                <a:spcPct val="9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dirty="0">
                <a:solidFill>
                  <a:srgbClr val="FFFFFF"/>
                </a:solidFill>
                <a:ea typeface="ＭＳ Ｐゴシック" charset="-128"/>
              </a:rPr>
              <a:t>Complete project</a:t>
            </a:r>
          </a:p>
          <a:p>
            <a:pPr marL="215900" indent="-215900">
              <a:lnSpc>
                <a:spcPct val="9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dirty="0">
                <a:solidFill>
                  <a:srgbClr val="FFFFFF"/>
                </a:solidFill>
                <a:ea typeface="ＭＳ Ｐゴシック" charset="-128"/>
              </a:rPr>
              <a:t>May be research led by staff member …</a:t>
            </a:r>
          </a:p>
          <a:p>
            <a:pPr>
              <a:lnSpc>
                <a:spcPct val="90000"/>
              </a:lnSpc>
              <a:buClr>
                <a:srgbClr val="FFFFFF"/>
              </a:buClr>
              <a:buSzPct val="8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dirty="0">
                <a:solidFill>
                  <a:srgbClr val="FFFFFF"/>
                </a:solidFill>
                <a:ea typeface="ＭＳ Ｐゴシック" charset="-128"/>
              </a:rPr>
              <a:t>	</a:t>
            </a:r>
            <a:r>
              <a:rPr lang="en-GB" sz="3200" dirty="0" smtClean="0">
                <a:solidFill>
                  <a:srgbClr val="FFFFFF"/>
                </a:solidFill>
                <a:ea typeface="ＭＳ Ｐゴシック" charset="-128"/>
              </a:rPr>
              <a:t>…</a:t>
            </a:r>
            <a:r>
              <a:rPr lang="en-GB" sz="3200" dirty="0">
                <a:solidFill>
                  <a:srgbClr val="FFFFFF"/>
                </a:solidFill>
                <a:ea typeface="ＭＳ Ｐゴシック" charset="-128"/>
              </a:rPr>
              <a:t>or from your industrial year</a:t>
            </a:r>
          </a:p>
          <a:p>
            <a:pPr marL="215900" indent="-215900">
              <a:lnSpc>
                <a:spcPct val="9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dirty="0">
                <a:solidFill>
                  <a:srgbClr val="FFFFFF"/>
                </a:solidFill>
                <a:ea typeface="ＭＳ Ｐゴシック" charset="-128"/>
              </a:rPr>
              <a:t>Specify, develop, test, deliver a product</a:t>
            </a:r>
          </a:p>
          <a:p>
            <a:pPr marL="215900" indent="-215900">
              <a:lnSpc>
                <a:spcPct val="9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dirty="0">
                <a:solidFill>
                  <a:srgbClr val="FFFFFF"/>
                </a:solidFill>
                <a:ea typeface="ＭＳ Ｐゴシック" charset="-128"/>
              </a:rPr>
              <a:t>Personal challenge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1"/>
          <p:cNvSpPr>
            <a:spLocks noChangeArrowheads="1"/>
          </p:cNvSpPr>
          <p:nvPr/>
        </p:nvSpPr>
        <p:spPr bwMode="auto">
          <a:xfrm>
            <a:off x="107504" y="2852936"/>
            <a:ext cx="5108749" cy="1362075"/>
          </a:xfrm>
          <a:custGeom>
            <a:avLst/>
            <a:gdLst>
              <a:gd name="T0" fmla="*/ 6260877 w 6260877"/>
              <a:gd name="T1" fmla="*/ 681038 h 1362075"/>
              <a:gd name="T2" fmla="*/ 3130439 w 6260877"/>
              <a:gd name="T3" fmla="*/ 1362075 h 1362075"/>
              <a:gd name="T4" fmla="*/ 0 w 6260877"/>
              <a:gd name="T5" fmla="*/ 681038 h 1362075"/>
              <a:gd name="T6" fmla="*/ 3130439 w 6260877"/>
              <a:gd name="T7" fmla="*/ 0 h 13620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6260877"/>
              <a:gd name="T13" fmla="*/ 0 h 1362075"/>
              <a:gd name="T14" fmla="*/ 6260877 w 6260877"/>
              <a:gd name="T15" fmla="*/ 1362075 h 13620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60877" h="1362075">
                <a:moveTo>
                  <a:pt x="0" y="0"/>
                </a:moveTo>
                <a:lnTo>
                  <a:pt x="21589" y="0"/>
                </a:lnTo>
                <a:lnTo>
                  <a:pt x="21589" y="3783"/>
                </a:lnTo>
                <a:lnTo>
                  <a:pt x="0" y="378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Ctr="1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4000" dirty="0">
                <a:solidFill>
                  <a:srgbClr val="FFFF00"/>
                </a:solidFill>
                <a:ea typeface="ＭＳ Ｐゴシック" charset="-128"/>
              </a:rPr>
              <a:t>THE DEGREES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"/>
          <p:cNvSpPr>
            <a:spLocks noChangeArrowheads="1"/>
          </p:cNvSpPr>
          <p:nvPr/>
        </p:nvSpPr>
        <p:spPr bwMode="auto">
          <a:xfrm>
            <a:off x="0" y="0"/>
            <a:ext cx="8218487" cy="1062955"/>
          </a:xfrm>
          <a:custGeom>
            <a:avLst/>
            <a:gdLst>
              <a:gd name="T0" fmla="*/ 4330824 w 4330824"/>
              <a:gd name="T1" fmla="*/ 569913 h 1139825"/>
              <a:gd name="T2" fmla="*/ 2165412 w 4330824"/>
              <a:gd name="T3" fmla="*/ 1139825 h 1139825"/>
              <a:gd name="T4" fmla="*/ 0 w 4330824"/>
              <a:gd name="T5" fmla="*/ 569913 h 1139825"/>
              <a:gd name="T6" fmla="*/ 2165412 w 4330824"/>
              <a:gd name="T7" fmla="*/ 0 h 11398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330824"/>
              <a:gd name="T13" fmla="*/ 0 h 1139825"/>
              <a:gd name="T14" fmla="*/ 4330824 w 4330824"/>
              <a:gd name="T15" fmla="*/ 1139825 h 1139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30824" h="1139825">
                <a:moveTo>
                  <a:pt x="0" y="0"/>
                </a:moveTo>
                <a:lnTo>
                  <a:pt x="22859" y="0"/>
                </a:lnTo>
                <a:lnTo>
                  <a:pt x="22859" y="3165"/>
                </a:lnTo>
                <a:lnTo>
                  <a:pt x="0" y="31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000" dirty="0" smtClean="0">
                <a:solidFill>
                  <a:srgbClr val="FFFFFF"/>
                </a:solidFill>
                <a:ea typeface="ＭＳ Ｐゴシック" charset="-128"/>
              </a:rPr>
              <a:t>BSc </a:t>
            </a:r>
            <a:r>
              <a:rPr lang="en-GB" sz="4000" dirty="0">
                <a:solidFill>
                  <a:srgbClr val="FFFFFF"/>
                </a:solidFill>
                <a:ea typeface="ＭＳ Ｐゴシック" charset="-128"/>
              </a:rPr>
              <a:t>in Computer Science 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dirty="0">
                <a:solidFill>
                  <a:srgbClr val="FFFFFF"/>
                </a:solidFill>
                <a:ea typeface="ＭＳ Ｐゴシック" charset="-128"/>
              </a:rPr>
              <a:t>G400 - 3 years, G401 - 4 years</a:t>
            </a:r>
          </a:p>
        </p:txBody>
      </p:sp>
      <p:sp>
        <p:nvSpPr>
          <p:cNvPr id="23555" name="AutoShape 2"/>
          <p:cNvSpPr>
            <a:spLocks noChangeArrowheads="1"/>
          </p:cNvSpPr>
          <p:nvPr/>
        </p:nvSpPr>
        <p:spPr bwMode="auto">
          <a:xfrm>
            <a:off x="468313" y="1484784"/>
            <a:ext cx="8229600" cy="4741391"/>
          </a:xfrm>
          <a:custGeom>
            <a:avLst/>
            <a:gdLst>
              <a:gd name="T0" fmla="*/ 8229600 w 8229600"/>
              <a:gd name="T1" fmla="*/ 2262981 h 4525962"/>
              <a:gd name="T2" fmla="*/ 4114800 w 8229600"/>
              <a:gd name="T3" fmla="*/ 4525962 h 4525962"/>
              <a:gd name="T4" fmla="*/ 0 w 8229600"/>
              <a:gd name="T5" fmla="*/ 2262981 h 4525962"/>
              <a:gd name="T6" fmla="*/ 4114800 w 8229600"/>
              <a:gd name="T7" fmla="*/ 0 h 45259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9600"/>
              <a:gd name="T13" fmla="*/ 0 h 4525962"/>
              <a:gd name="T14" fmla="*/ 8229600 w 8229600"/>
              <a:gd name="T15" fmla="*/ 4525962 h 45259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9600" h="4525962">
                <a:moveTo>
                  <a:pt x="0" y="0"/>
                </a:moveTo>
                <a:lnTo>
                  <a:pt x="22859" y="0"/>
                </a:lnTo>
                <a:lnTo>
                  <a:pt x="22859" y="12571"/>
                </a:lnTo>
                <a:lnTo>
                  <a:pt x="0" y="125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5900">
              <a:lnSpc>
                <a:spcPct val="80000"/>
              </a:lnSpc>
              <a:spcAft>
                <a:spcPts val="575"/>
              </a:spcAft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Most flexible</a:t>
            </a:r>
          </a:p>
          <a:p>
            <a:pPr marL="215900" indent="-215900">
              <a:lnSpc>
                <a:spcPct val="80000"/>
              </a:lnSpc>
              <a:spcAft>
                <a:spcPts val="575"/>
              </a:spcAft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Covers core modules:</a:t>
            </a:r>
          </a:p>
          <a:p>
            <a:pPr marL="215900" lvl="1" indent="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5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200" dirty="0">
                <a:solidFill>
                  <a:srgbClr val="FFFFFF"/>
                </a:solidFill>
                <a:ea typeface="ＭＳ Ｐゴシック" charset="-128"/>
              </a:rPr>
              <a:t>Programming, hardware, software engineering, </a:t>
            </a:r>
            <a:br>
              <a:rPr lang="en-GB" sz="2200" dirty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200" dirty="0">
                <a:solidFill>
                  <a:srgbClr val="FFFFFF"/>
                </a:solidFill>
                <a:ea typeface="ＭＳ Ｐゴシック" charset="-128"/>
              </a:rPr>
              <a:t>professional issues, telecommunications, </a:t>
            </a:r>
            <a:br>
              <a:rPr lang="en-GB" sz="2200" dirty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200" dirty="0">
                <a:solidFill>
                  <a:srgbClr val="FFFFFF"/>
                </a:solidFill>
                <a:ea typeface="ＭＳ Ｐゴシック" charset="-128"/>
              </a:rPr>
              <a:t>database management systems, data structures </a:t>
            </a:r>
            <a:r>
              <a:rPr lang="en-GB" sz="2200" dirty="0" smtClean="0">
                <a:solidFill>
                  <a:srgbClr val="FFFFFF"/>
                </a:solidFill>
                <a:ea typeface="ＭＳ Ｐゴシック" charset="-128"/>
              </a:rPr>
              <a:t>&amp; algorithms</a:t>
            </a:r>
            <a:r>
              <a:rPr lang="en-GB" sz="2200" dirty="0">
                <a:solidFill>
                  <a:srgbClr val="FFFFFF"/>
                </a:solidFill>
                <a:ea typeface="ＭＳ Ｐゴシック" charset="-128"/>
              </a:rPr>
              <a:t>, </a:t>
            </a:r>
            <a:br>
              <a:rPr lang="en-GB" sz="2200" dirty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200" dirty="0">
                <a:solidFill>
                  <a:srgbClr val="FFFFFF"/>
                </a:solidFill>
                <a:ea typeface="ＭＳ Ｐゴシック" charset="-128"/>
              </a:rPr>
              <a:t>human computer interaction, and electives</a:t>
            </a:r>
          </a:p>
          <a:p>
            <a:pPr marL="215900" indent="-215900">
              <a:lnSpc>
                <a:spcPct val="80000"/>
              </a:lnSpc>
              <a:spcAft>
                <a:spcPts val="575"/>
              </a:spcAft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Types of final year project: </a:t>
            </a:r>
          </a:p>
          <a:p>
            <a:pPr marL="215900" lvl="1" indent="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5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200" dirty="0">
                <a:solidFill>
                  <a:srgbClr val="FFFFFF"/>
                </a:solidFill>
                <a:ea typeface="ＭＳ Ｐゴシック" charset="-128"/>
              </a:rPr>
              <a:t>Plant growth monitoring in Arabidopsis, </a:t>
            </a:r>
            <a:br>
              <a:rPr lang="en-GB" sz="2200" dirty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200" dirty="0">
                <a:solidFill>
                  <a:srgbClr val="FFFFFF"/>
                </a:solidFill>
                <a:ea typeface="ＭＳ Ｐゴシック" charset="-128"/>
              </a:rPr>
              <a:t>Rover walking: switching between rolling and walking locomotion, </a:t>
            </a:r>
            <a:br>
              <a:rPr lang="en-GB" sz="2200" dirty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200" dirty="0" err="1">
                <a:solidFill>
                  <a:srgbClr val="FFFFFF"/>
                </a:solidFill>
                <a:ea typeface="ＭＳ Ｐゴシック" charset="-128"/>
              </a:rPr>
              <a:t>iCub</a:t>
            </a:r>
            <a:r>
              <a:rPr lang="en-GB" sz="2200" dirty="0">
                <a:solidFill>
                  <a:srgbClr val="FFFFFF"/>
                </a:solidFill>
                <a:ea typeface="ＭＳ Ｐゴシック" charset="-128"/>
              </a:rPr>
              <a:t> musician, </a:t>
            </a:r>
            <a:br>
              <a:rPr lang="en-GB" sz="2200" dirty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200" dirty="0">
                <a:solidFill>
                  <a:srgbClr val="FFFFFF"/>
                </a:solidFill>
                <a:ea typeface="ＭＳ Ｐゴシック" charset="-128"/>
              </a:rPr>
              <a:t>Interactive fiction around Aberystwyth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1"/>
          <p:cNvSpPr>
            <a:spLocks noChangeArrowheads="1"/>
          </p:cNvSpPr>
          <p:nvPr/>
        </p:nvSpPr>
        <p:spPr bwMode="auto">
          <a:xfrm>
            <a:off x="2894013" y="1339850"/>
            <a:ext cx="6069012" cy="4679950"/>
          </a:xfrm>
          <a:custGeom>
            <a:avLst/>
            <a:gdLst>
              <a:gd name="T0" fmla="*/ 6069012 w 6069012"/>
              <a:gd name="T1" fmla="*/ 2339975 h 4679950"/>
              <a:gd name="T2" fmla="*/ 3034506 w 6069012"/>
              <a:gd name="T3" fmla="*/ 4679950 h 4679950"/>
              <a:gd name="T4" fmla="*/ 0 w 6069012"/>
              <a:gd name="T5" fmla="*/ 2339975 h 4679950"/>
              <a:gd name="T6" fmla="*/ 3034506 w 6069012"/>
              <a:gd name="T7" fmla="*/ 0 h 46799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6069012"/>
              <a:gd name="T13" fmla="*/ 0 h 4679950"/>
              <a:gd name="T14" fmla="*/ 6069012 w 6069012"/>
              <a:gd name="T15" fmla="*/ 4679950 h 46799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69012" h="4679950">
                <a:moveTo>
                  <a:pt x="0" y="0"/>
                </a:moveTo>
                <a:lnTo>
                  <a:pt x="16860" y="0"/>
                </a:lnTo>
                <a:lnTo>
                  <a:pt x="16860" y="13000"/>
                </a:lnTo>
                <a:lnTo>
                  <a:pt x="0" y="13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600" dirty="0" smtClean="0">
                <a:solidFill>
                  <a:srgbClr val="FFFFFF"/>
                </a:solidFill>
                <a:ea typeface="ＭＳ Ｐゴシック" charset="-128"/>
              </a:rPr>
              <a:t>Computer </a:t>
            </a: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Science G401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Industrial year at Grid Tools near Oxford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Final project: Modelling plant and </a:t>
            </a:r>
            <a:br>
              <a:rPr lang="en-GB" sz="2600" dirty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insect populations over time  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Went to work at Grid Tools</a:t>
            </a:r>
            <a:br>
              <a:rPr lang="en-GB" sz="2600" dirty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(software for test data management) 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Also </a:t>
            </a:r>
            <a:r>
              <a:rPr lang="en-GB" sz="2600" dirty="0" smtClean="0">
                <a:solidFill>
                  <a:srgbClr val="FFFFFF"/>
                </a:solidFill>
                <a:ea typeface="ＭＳ Ｐゴシック" charset="-128"/>
              </a:rPr>
              <a:t>studying part </a:t>
            </a: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time MSc in </a:t>
            </a:r>
            <a:br>
              <a:rPr lang="en-GB" sz="2600" dirty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Software Engineering at Oxford </a:t>
            </a:r>
            <a:r>
              <a:rPr lang="en-GB" sz="2600" dirty="0" err="1">
                <a:solidFill>
                  <a:srgbClr val="FFFFFF"/>
                </a:solidFill>
                <a:ea typeface="ＭＳ Ｐゴシック" charset="-128"/>
              </a:rPr>
              <a:t>Uni</a:t>
            </a:r>
            <a:endParaRPr lang="en-GB" sz="26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4579" name="AutoShape 2"/>
          <p:cNvSpPr>
            <a:spLocks noChangeArrowheads="1"/>
          </p:cNvSpPr>
          <p:nvPr/>
        </p:nvSpPr>
        <p:spPr bwMode="auto">
          <a:xfrm>
            <a:off x="2700338" y="277813"/>
            <a:ext cx="5986462" cy="1139825"/>
          </a:xfrm>
          <a:custGeom>
            <a:avLst/>
            <a:gdLst>
              <a:gd name="T0" fmla="*/ 5987008 w 5987008"/>
              <a:gd name="T1" fmla="*/ 569913 h 1139825"/>
              <a:gd name="T2" fmla="*/ 2993504 w 5987008"/>
              <a:gd name="T3" fmla="*/ 1139825 h 1139825"/>
              <a:gd name="T4" fmla="*/ 0 w 5987008"/>
              <a:gd name="T5" fmla="*/ 569913 h 1139825"/>
              <a:gd name="T6" fmla="*/ 2993504 w 5987008"/>
              <a:gd name="T7" fmla="*/ 0 h 11398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987008"/>
              <a:gd name="T13" fmla="*/ 0 h 1139825"/>
              <a:gd name="T14" fmla="*/ 5987008 w 5987008"/>
              <a:gd name="T15" fmla="*/ 1139825 h 1139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87008" h="1139825">
                <a:moveTo>
                  <a:pt x="0" y="0"/>
                </a:moveTo>
                <a:lnTo>
                  <a:pt x="18829" y="0"/>
                </a:lnTo>
                <a:lnTo>
                  <a:pt x="18829" y="3165"/>
                </a:lnTo>
                <a:lnTo>
                  <a:pt x="0" y="31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4400">
                <a:solidFill>
                  <a:srgbClr val="FFFFFF"/>
                </a:solidFill>
                <a:ea typeface="ＭＳ Ｐゴシック" charset="-128"/>
              </a:rPr>
              <a:t>Andrey Ustalakov</a:t>
            </a: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268413"/>
            <a:ext cx="2519362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365104"/>
            <a:ext cx="475297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 noChangeArrowheads="1"/>
          </p:cNvSpPr>
          <p:nvPr/>
        </p:nvSpPr>
        <p:spPr bwMode="auto">
          <a:xfrm>
            <a:off x="4787900" y="277813"/>
            <a:ext cx="3898900" cy="1139825"/>
          </a:xfrm>
          <a:custGeom>
            <a:avLst/>
            <a:gdLst>
              <a:gd name="T0" fmla="*/ 3898776 w 3898776"/>
              <a:gd name="T1" fmla="*/ 569913 h 1139825"/>
              <a:gd name="T2" fmla="*/ 1949388 w 3898776"/>
              <a:gd name="T3" fmla="*/ 1139825 h 1139825"/>
              <a:gd name="T4" fmla="*/ 0 w 3898776"/>
              <a:gd name="T5" fmla="*/ 569913 h 1139825"/>
              <a:gd name="T6" fmla="*/ 1949388 w 3898776"/>
              <a:gd name="T7" fmla="*/ 0 h 11398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898776"/>
              <a:gd name="T13" fmla="*/ 0 h 1139825"/>
              <a:gd name="T14" fmla="*/ 3898776 w 3898776"/>
              <a:gd name="T15" fmla="*/ 1139825 h 1139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98776" h="1139825">
                <a:moveTo>
                  <a:pt x="0" y="0"/>
                </a:moveTo>
                <a:lnTo>
                  <a:pt x="22859" y="0"/>
                </a:lnTo>
                <a:lnTo>
                  <a:pt x="22859" y="3165"/>
                </a:lnTo>
                <a:lnTo>
                  <a:pt x="0" y="31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40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5603" name="AutoShape 2"/>
          <p:cNvSpPr>
            <a:spLocks noChangeArrowheads="1"/>
          </p:cNvSpPr>
          <p:nvPr/>
        </p:nvSpPr>
        <p:spPr bwMode="auto">
          <a:xfrm>
            <a:off x="468313" y="1568450"/>
            <a:ext cx="8229600" cy="4740275"/>
          </a:xfrm>
          <a:custGeom>
            <a:avLst/>
            <a:gdLst>
              <a:gd name="T0" fmla="*/ 8229600 w 8229600"/>
              <a:gd name="T1" fmla="*/ 2370138 h 4740275"/>
              <a:gd name="T2" fmla="*/ 4114800 w 8229600"/>
              <a:gd name="T3" fmla="*/ 4740275 h 4740275"/>
              <a:gd name="T4" fmla="*/ 0 w 8229600"/>
              <a:gd name="T5" fmla="*/ 2370138 h 4740275"/>
              <a:gd name="T6" fmla="*/ 4114800 w 8229600"/>
              <a:gd name="T7" fmla="*/ 0 h 47402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9600"/>
              <a:gd name="T13" fmla="*/ 0 h 4740275"/>
              <a:gd name="T14" fmla="*/ 8229600 w 8229600"/>
              <a:gd name="T15" fmla="*/ 4740275 h 4740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9600" h="4740275">
                <a:moveTo>
                  <a:pt x="0" y="0"/>
                </a:moveTo>
                <a:lnTo>
                  <a:pt x="22859" y="0"/>
                </a:lnTo>
                <a:lnTo>
                  <a:pt x="22859" y="13169"/>
                </a:lnTo>
                <a:lnTo>
                  <a:pt x="0" y="1316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590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Emphasises </a:t>
            </a:r>
            <a:r>
              <a:rPr lang="en-GB" sz="2400" b="1" i="1">
                <a:solidFill>
                  <a:srgbClr val="FFC000"/>
                </a:solidFill>
                <a:ea typeface="ＭＳ Ｐゴシック" charset="-128"/>
              </a:rPr>
              <a:t>professional</a:t>
            </a: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 engineering of large, </a:t>
            </a:r>
            <a:br>
              <a:rPr lang="en-GB" sz="24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high-quality software systems</a:t>
            </a:r>
          </a:p>
          <a:p>
            <a:pPr marL="215900" indent="-21590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More technical – almost all modules must be in CS</a:t>
            </a:r>
          </a:p>
          <a:p>
            <a:pPr marL="215900" indent="-21590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Compulsory industrial year</a:t>
            </a:r>
          </a:p>
          <a:p>
            <a:pPr marL="215900" indent="-21590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Covers:</a:t>
            </a:r>
          </a:p>
          <a:p>
            <a:pPr marL="215900" lvl="1" indent="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5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000">
                <a:solidFill>
                  <a:srgbClr val="FFFFFF"/>
                </a:solidFill>
                <a:ea typeface="ＭＳ Ｐゴシック" charset="-128"/>
              </a:rPr>
              <a:t>Core modules plus: C and Unix, C++, </a:t>
            </a:r>
            <a:br>
              <a:rPr lang="en-GB" sz="20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000">
                <a:solidFill>
                  <a:srgbClr val="FFFFFF"/>
                </a:solidFill>
                <a:ea typeface="ＭＳ Ｐゴシック" charset="-128"/>
              </a:rPr>
              <a:t>distributed systems technologies and other electives</a:t>
            </a:r>
          </a:p>
          <a:p>
            <a:pPr marL="215900" indent="-21590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Types of final year project: </a:t>
            </a:r>
          </a:p>
          <a:p>
            <a:pPr marL="215900" lvl="1" indent="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5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000">
                <a:solidFill>
                  <a:srgbClr val="FFFFFF"/>
                </a:solidFill>
                <a:ea typeface="ＭＳ Ｐゴシック" charset="-128"/>
              </a:rPr>
              <a:t>Student budgeting app, </a:t>
            </a:r>
            <a:br>
              <a:rPr lang="en-GB" sz="20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000">
                <a:solidFill>
                  <a:srgbClr val="FFFFFF"/>
                </a:solidFill>
                <a:ea typeface="ＭＳ Ｐゴシック" charset="-128"/>
              </a:rPr>
              <a:t>The Script Tutor, </a:t>
            </a:r>
            <a:br>
              <a:rPr lang="en-GB" sz="20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000">
                <a:solidFill>
                  <a:srgbClr val="FFFFFF"/>
                </a:solidFill>
                <a:ea typeface="ＭＳ Ｐゴシック" charset="-128"/>
              </a:rPr>
              <a:t>Clinical decision support applications </a:t>
            </a:r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0" y="0"/>
            <a:ext cx="8218487" cy="1062955"/>
          </a:xfrm>
          <a:custGeom>
            <a:avLst/>
            <a:gdLst>
              <a:gd name="T0" fmla="*/ 4330824 w 4330824"/>
              <a:gd name="T1" fmla="*/ 569913 h 1139825"/>
              <a:gd name="T2" fmla="*/ 2165412 w 4330824"/>
              <a:gd name="T3" fmla="*/ 1139825 h 1139825"/>
              <a:gd name="T4" fmla="*/ 0 w 4330824"/>
              <a:gd name="T5" fmla="*/ 569913 h 1139825"/>
              <a:gd name="T6" fmla="*/ 2165412 w 4330824"/>
              <a:gd name="T7" fmla="*/ 0 h 11398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330824"/>
              <a:gd name="T13" fmla="*/ 0 h 1139825"/>
              <a:gd name="T14" fmla="*/ 4330824 w 4330824"/>
              <a:gd name="T15" fmla="*/ 1139825 h 1139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30824" h="1139825">
                <a:moveTo>
                  <a:pt x="0" y="0"/>
                </a:moveTo>
                <a:lnTo>
                  <a:pt x="22859" y="0"/>
                </a:lnTo>
                <a:lnTo>
                  <a:pt x="22859" y="3165"/>
                </a:lnTo>
                <a:lnTo>
                  <a:pt x="0" y="31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000" dirty="0" smtClean="0">
                <a:solidFill>
                  <a:srgbClr val="FFFFFF"/>
                </a:solidFill>
                <a:ea typeface="ＭＳ Ｐゴシック" charset="-128"/>
              </a:rPr>
              <a:t>BEng in Software Engineering 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dirty="0" smtClean="0">
                <a:solidFill>
                  <a:srgbClr val="FFFFFF"/>
                </a:solidFill>
                <a:ea typeface="ＭＳ Ｐゴシック" charset="-128"/>
              </a:rPr>
              <a:t>G600 - 4 years</a:t>
            </a:r>
            <a:endParaRPr lang="en-GB" sz="3600" dirty="0">
              <a:solidFill>
                <a:srgbClr val="FFFFFF"/>
              </a:solidFill>
              <a:ea typeface="ＭＳ Ｐゴシック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1"/>
          <p:cNvSpPr>
            <a:spLocks noChangeArrowheads="1"/>
          </p:cNvSpPr>
          <p:nvPr/>
        </p:nvSpPr>
        <p:spPr bwMode="auto">
          <a:xfrm>
            <a:off x="251521" y="188641"/>
            <a:ext cx="8435280" cy="1228998"/>
          </a:xfrm>
          <a:custGeom>
            <a:avLst/>
            <a:gdLst>
              <a:gd name="T0" fmla="*/ 4402832 w 4402832"/>
              <a:gd name="T1" fmla="*/ 569913 h 1139825"/>
              <a:gd name="T2" fmla="*/ 2201416 w 4402832"/>
              <a:gd name="T3" fmla="*/ 1139825 h 1139825"/>
              <a:gd name="T4" fmla="*/ 0 w 4402832"/>
              <a:gd name="T5" fmla="*/ 569913 h 1139825"/>
              <a:gd name="T6" fmla="*/ 2201416 w 4402832"/>
              <a:gd name="T7" fmla="*/ 0 h 11398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402832"/>
              <a:gd name="T13" fmla="*/ 0 h 1139825"/>
              <a:gd name="T14" fmla="*/ 4402832 w 4402832"/>
              <a:gd name="T15" fmla="*/ 1139825 h 1139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02832" h="1139825">
                <a:moveTo>
                  <a:pt x="0" y="0"/>
                </a:moveTo>
                <a:lnTo>
                  <a:pt x="22314" y="0"/>
                </a:lnTo>
                <a:lnTo>
                  <a:pt x="22314" y="3165"/>
                </a:lnTo>
                <a:lnTo>
                  <a:pt x="0" y="31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400" dirty="0" smtClean="0">
                <a:solidFill>
                  <a:srgbClr val="FFFFFF"/>
                </a:solidFill>
                <a:ea typeface="ＭＳ Ｐゴシック" charset="-128"/>
              </a:rPr>
              <a:t>Silvia </a:t>
            </a:r>
            <a:r>
              <a:rPr lang="en-GB" sz="4400" dirty="0">
                <a:solidFill>
                  <a:srgbClr val="FFFFFF"/>
                </a:solidFill>
                <a:ea typeface="ＭＳ Ｐゴシック" charset="-128"/>
              </a:rPr>
              <a:t>Teodorescu and Ed Parry</a:t>
            </a:r>
          </a:p>
        </p:txBody>
      </p:sp>
      <p:sp>
        <p:nvSpPr>
          <p:cNvPr id="26627" name="AutoShape 2"/>
          <p:cNvSpPr>
            <a:spLocks noChangeArrowheads="1"/>
          </p:cNvSpPr>
          <p:nvPr/>
        </p:nvSpPr>
        <p:spPr bwMode="auto">
          <a:xfrm>
            <a:off x="179388" y="1249363"/>
            <a:ext cx="8713092" cy="4856162"/>
          </a:xfrm>
          <a:custGeom>
            <a:avLst/>
            <a:gdLst>
              <a:gd name="T0" fmla="*/ 8023225 w 8023225"/>
              <a:gd name="T1" fmla="*/ 2428081 h 4856162"/>
              <a:gd name="T2" fmla="*/ 4011613 w 8023225"/>
              <a:gd name="T3" fmla="*/ 4856162 h 4856162"/>
              <a:gd name="T4" fmla="*/ 0 w 8023225"/>
              <a:gd name="T5" fmla="*/ 2428081 h 4856162"/>
              <a:gd name="T6" fmla="*/ 4011613 w 8023225"/>
              <a:gd name="T7" fmla="*/ 0 h 48561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023225"/>
              <a:gd name="T13" fmla="*/ 0 h 4856162"/>
              <a:gd name="T14" fmla="*/ 8023225 w 8023225"/>
              <a:gd name="T15" fmla="*/ 4856162 h 4856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23225" h="4856162">
                <a:moveTo>
                  <a:pt x="0" y="0"/>
                </a:moveTo>
                <a:lnTo>
                  <a:pt x="22289" y="0"/>
                </a:lnTo>
                <a:lnTo>
                  <a:pt x="22289" y="13492"/>
                </a:lnTo>
                <a:lnTo>
                  <a:pt x="0" y="1349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BEng Software Engineering and </a:t>
            </a:r>
            <a:br>
              <a:rPr lang="en-GB" sz="2800" dirty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   BSc Computer Science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Final Projects: Classifying crime stories in </a:t>
            </a:r>
            <a:br>
              <a:rPr lang="en-GB" sz="2800" dirty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 NLW digitised newspapers, </a:t>
            </a:r>
            <a:r>
              <a:rPr lang="en-GB" sz="2800" dirty="0" err="1">
                <a:solidFill>
                  <a:srgbClr val="FFFFFF"/>
                </a:solidFill>
                <a:ea typeface="ＭＳ Ｐゴシック" charset="-128"/>
              </a:rPr>
              <a:t>iOS</a:t>
            </a: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 Tourism </a:t>
            </a:r>
            <a:r>
              <a:rPr lang="en-GB" sz="2800" dirty="0" smtClean="0">
                <a:solidFill>
                  <a:srgbClr val="FFFFFF"/>
                </a:solidFill>
                <a:ea typeface="ＭＳ Ｐゴシック" charset="-128"/>
              </a:rPr>
              <a:t>catalogue </a:t>
            </a:r>
            <a:endParaRPr lang="en-GB" sz="2800" dirty="0">
              <a:solidFill>
                <a:srgbClr val="FFFFFF"/>
              </a:solidFill>
              <a:ea typeface="ＭＳ Ｐゴシック" charset="-128"/>
            </a:endParaRP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Ed works for Method4 in Cardiff, 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Silvia for Sorenson Media 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89040"/>
            <a:ext cx="360045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AutoShape 1"/>
          <p:cNvSpPr>
            <a:spLocks noChangeArrowheads="1"/>
          </p:cNvSpPr>
          <p:nvPr/>
        </p:nvSpPr>
        <p:spPr bwMode="auto">
          <a:xfrm>
            <a:off x="468313" y="1484313"/>
            <a:ext cx="8229600" cy="4957762"/>
          </a:xfrm>
          <a:custGeom>
            <a:avLst/>
            <a:gdLst>
              <a:gd name="G0" fmla="*/ 22859 1 2"/>
              <a:gd name="G1" fmla="*/ 13771 1 2"/>
              <a:gd name="G2" fmla="+- 13771 0 0"/>
              <a:gd name="G3" fmla="+- 22859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2859" y="0"/>
                </a:lnTo>
                <a:lnTo>
                  <a:pt x="22859" y="13771"/>
                </a:lnTo>
                <a:lnTo>
                  <a:pt x="0" y="13771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590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800" dirty="0" err="1">
                <a:solidFill>
                  <a:srgbClr val="FFFFFF"/>
                </a:solidFill>
                <a:ea typeface="ＭＳ Ｐゴシック" charset="-128"/>
              </a:rPr>
              <a:t>MEng</a:t>
            </a: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 G601 – 5 years </a:t>
            </a:r>
          </a:p>
          <a:p>
            <a:pPr marL="431800" lvl="1" indent="-21590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50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000" dirty="0">
                <a:solidFill>
                  <a:srgbClr val="FFFFFF"/>
                </a:solidFill>
                <a:ea typeface="ＭＳ Ｐゴシック" charset="-128"/>
              </a:rPr>
              <a:t>Our most prestigious scheme </a:t>
            </a:r>
            <a:r>
              <a:rPr lang="en-GB" sz="2000" dirty="0" smtClean="0">
                <a:solidFill>
                  <a:srgbClr val="FFFFFF"/>
                </a:solidFill>
                <a:ea typeface="ＭＳ Ｐゴシック" charset="-128"/>
              </a:rPr>
              <a:t> (</a:t>
            </a:r>
            <a:r>
              <a:rPr lang="en-GB" sz="2000" dirty="0">
                <a:solidFill>
                  <a:srgbClr val="FFFFFF"/>
                </a:solidFill>
                <a:ea typeface="ＭＳ Ｐゴシック" charset="-128"/>
              </a:rPr>
              <a:t>higher entry requirements: 340 points)</a:t>
            </a:r>
          </a:p>
          <a:p>
            <a:pPr marL="431800" lvl="1" indent="-21590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50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000" dirty="0">
                <a:solidFill>
                  <a:srgbClr val="FFFFFF"/>
                </a:solidFill>
                <a:ea typeface="ＭＳ Ｐゴシック" charset="-128"/>
              </a:rPr>
              <a:t>Final year all modules with MSc students</a:t>
            </a:r>
          </a:p>
          <a:p>
            <a:pPr marL="431800" lvl="1" indent="-21590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50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000" dirty="0">
                <a:solidFill>
                  <a:srgbClr val="FFFFFF"/>
                </a:solidFill>
                <a:ea typeface="ＭＳ Ｐゴシック" charset="-128"/>
              </a:rPr>
              <a:t>Extra modules taken with MSc </a:t>
            </a:r>
            <a:r>
              <a:rPr lang="en-GB" sz="2000" dirty="0" smtClean="0">
                <a:solidFill>
                  <a:srgbClr val="FFFFFF"/>
                </a:solidFill>
                <a:ea typeface="ＭＳ Ｐゴシック" charset="-128"/>
              </a:rPr>
              <a:t>students</a:t>
            </a:r>
            <a:br>
              <a:rPr lang="en-GB" sz="2000" dirty="0" smtClean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000" dirty="0" smtClean="0">
                <a:solidFill>
                  <a:srgbClr val="FFFFFF"/>
                </a:solidFill>
                <a:ea typeface="ＭＳ Ｐゴシック" charset="-128"/>
              </a:rPr>
              <a:t>   such </a:t>
            </a:r>
            <a:r>
              <a:rPr lang="en-GB" sz="2000" dirty="0">
                <a:solidFill>
                  <a:srgbClr val="FFFFFF"/>
                </a:solidFill>
                <a:ea typeface="ＭＳ Ｐゴシック" charset="-128"/>
              </a:rPr>
              <a:t>as Programming Mobile Solutions,  Autonomous Systems, 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32906" y="0"/>
            <a:ext cx="8355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dirty="0" err="1">
                <a:solidFill>
                  <a:srgbClr val="FFFFFF"/>
                </a:solidFill>
                <a:ea typeface="ＭＳ Ｐゴシック" charset="-128"/>
              </a:rPr>
              <a:t>M</a:t>
            </a:r>
            <a:r>
              <a:rPr lang="en-GB" sz="3600" dirty="0" err="1" smtClean="0">
                <a:solidFill>
                  <a:srgbClr val="FFFFFF"/>
                </a:solidFill>
                <a:ea typeface="ＭＳ Ｐゴシック" charset="-128"/>
              </a:rPr>
              <a:t>Eng</a:t>
            </a:r>
            <a:r>
              <a:rPr lang="en-GB" sz="3600" dirty="0" smtClean="0">
                <a:solidFill>
                  <a:srgbClr val="FFFFFF"/>
                </a:solidFill>
                <a:ea typeface="ＭＳ Ｐゴシック" charset="-128"/>
              </a:rPr>
              <a:t> Integrated Masters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1"/>
          <p:cNvSpPr>
            <a:spLocks noChangeArrowheads="1"/>
          </p:cNvSpPr>
          <p:nvPr/>
        </p:nvSpPr>
        <p:spPr bwMode="auto">
          <a:xfrm>
            <a:off x="468312" y="1568450"/>
            <a:ext cx="8675687" cy="4595813"/>
          </a:xfrm>
          <a:custGeom>
            <a:avLst/>
            <a:gdLst>
              <a:gd name="T0" fmla="*/ 8229600 w 8229600"/>
              <a:gd name="T1" fmla="*/ 2297907 h 4595813"/>
              <a:gd name="T2" fmla="*/ 4114800 w 8229600"/>
              <a:gd name="T3" fmla="*/ 4595813 h 4595813"/>
              <a:gd name="T4" fmla="*/ 0 w 8229600"/>
              <a:gd name="T5" fmla="*/ 2297907 h 4595813"/>
              <a:gd name="T6" fmla="*/ 4114800 w 8229600"/>
              <a:gd name="T7" fmla="*/ 0 h 45958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9600"/>
              <a:gd name="T13" fmla="*/ 0 h 4595813"/>
              <a:gd name="T14" fmla="*/ 8229600 w 8229600"/>
              <a:gd name="T15" fmla="*/ 4595813 h 45958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9600" h="4595813">
                <a:moveTo>
                  <a:pt x="0" y="0"/>
                </a:moveTo>
                <a:lnTo>
                  <a:pt x="22859" y="0"/>
                </a:lnTo>
                <a:lnTo>
                  <a:pt x="22859" y="12769"/>
                </a:lnTo>
                <a:lnTo>
                  <a:pt x="0" y="1276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590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dirty="0">
                <a:solidFill>
                  <a:srgbClr val="FFFFFF"/>
                </a:solidFill>
                <a:ea typeface="ＭＳ Ｐゴシック" charset="-128"/>
              </a:rPr>
              <a:t>Building professional quality web sites, applications and </a:t>
            </a:r>
            <a:br>
              <a:rPr lang="en-GB" sz="2400" dirty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400" dirty="0">
                <a:solidFill>
                  <a:srgbClr val="FFFFFF"/>
                </a:solidFill>
                <a:ea typeface="ＭＳ Ｐゴシック" charset="-128"/>
              </a:rPr>
              <a:t> setting up and administering networks</a:t>
            </a:r>
          </a:p>
          <a:p>
            <a:pPr marL="215900" indent="-21590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dirty="0">
                <a:solidFill>
                  <a:srgbClr val="FFFFFF"/>
                </a:solidFill>
                <a:ea typeface="ＭＳ Ｐゴシック" charset="-128"/>
              </a:rPr>
              <a:t>Covers:</a:t>
            </a:r>
          </a:p>
          <a:p>
            <a:pPr marL="215900" lvl="1" indent="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5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200" dirty="0">
                <a:solidFill>
                  <a:srgbClr val="FFFFFF"/>
                </a:solidFill>
                <a:ea typeface="ＭＳ Ｐゴシック" charset="-128"/>
              </a:rPr>
              <a:t>Core modules plus: Web programming, website design, </a:t>
            </a:r>
            <a:br>
              <a:rPr lang="en-GB" sz="2200" dirty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200" dirty="0">
                <a:solidFill>
                  <a:srgbClr val="FFFFFF"/>
                </a:solidFill>
                <a:ea typeface="ＭＳ Ｐゴシック" charset="-128"/>
              </a:rPr>
              <a:t>database driven web sites, business processes, </a:t>
            </a:r>
            <a:br>
              <a:rPr lang="en-GB" sz="2200" dirty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200" dirty="0">
                <a:solidFill>
                  <a:srgbClr val="FFFFFF"/>
                </a:solidFill>
                <a:ea typeface="ＭＳ Ｐゴシック" charset="-128"/>
              </a:rPr>
              <a:t>E-commerce systems and internet security, systems </a:t>
            </a:r>
            <a:r>
              <a:rPr lang="en-GB" sz="2200" dirty="0" smtClean="0">
                <a:solidFill>
                  <a:srgbClr val="FFFFFF"/>
                </a:solidFill>
                <a:ea typeface="ＭＳ Ｐゴシック" charset="-128"/>
              </a:rPr>
              <a:t>admin…</a:t>
            </a:r>
            <a:endParaRPr lang="en-GB" sz="2200" dirty="0">
              <a:solidFill>
                <a:srgbClr val="FFFFFF"/>
              </a:solidFill>
              <a:ea typeface="ＭＳ Ｐゴシック" charset="-128"/>
            </a:endParaRPr>
          </a:p>
          <a:p>
            <a:pPr marL="215900" indent="-21590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dirty="0">
                <a:solidFill>
                  <a:srgbClr val="FFFFFF"/>
                </a:solidFill>
                <a:ea typeface="ＭＳ Ｐゴシック" charset="-128"/>
              </a:rPr>
              <a:t>Types of final year project: </a:t>
            </a:r>
          </a:p>
          <a:p>
            <a:pPr marL="215900" lvl="1" indent="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5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200" dirty="0">
                <a:solidFill>
                  <a:srgbClr val="FFFFFF"/>
                </a:solidFill>
                <a:ea typeface="ＭＳ Ｐゴシック" charset="-128"/>
              </a:rPr>
              <a:t>University student accommodation website, </a:t>
            </a:r>
            <a:br>
              <a:rPr lang="en-GB" sz="2200" dirty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200" dirty="0">
                <a:solidFill>
                  <a:srgbClr val="FFFFFF"/>
                </a:solidFill>
                <a:ea typeface="ＭＳ Ｐゴシック" charset="-128"/>
              </a:rPr>
              <a:t>Rambling walker – web based application</a:t>
            </a:r>
          </a:p>
        </p:txBody>
      </p:sp>
      <p:sp>
        <p:nvSpPr>
          <p:cNvPr id="29699" name="AutoShape 2"/>
          <p:cNvSpPr>
            <a:spLocks noChangeArrowheads="1"/>
          </p:cNvSpPr>
          <p:nvPr/>
        </p:nvSpPr>
        <p:spPr bwMode="auto">
          <a:xfrm>
            <a:off x="3924300" y="-9525"/>
            <a:ext cx="4762500" cy="1968500"/>
          </a:xfrm>
          <a:custGeom>
            <a:avLst/>
            <a:gdLst>
              <a:gd name="T0" fmla="*/ 4762872 w 4762872"/>
              <a:gd name="T1" fmla="*/ 984250 h 1968500"/>
              <a:gd name="T2" fmla="*/ 2381436 w 4762872"/>
              <a:gd name="T3" fmla="*/ 1968500 h 1968500"/>
              <a:gd name="T4" fmla="*/ 0 w 4762872"/>
              <a:gd name="T5" fmla="*/ 984250 h 1968500"/>
              <a:gd name="T6" fmla="*/ 2381436 w 4762872"/>
              <a:gd name="T7" fmla="*/ 0 h 19685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762872"/>
              <a:gd name="T13" fmla="*/ 0 h 1968500"/>
              <a:gd name="T14" fmla="*/ 4762872 w 4762872"/>
              <a:gd name="T15" fmla="*/ 1968500 h 19685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62872" h="1968500">
                <a:moveTo>
                  <a:pt x="0" y="0"/>
                </a:moveTo>
                <a:lnTo>
                  <a:pt x="22859" y="0"/>
                </a:lnTo>
                <a:lnTo>
                  <a:pt x="22859" y="5469"/>
                </a:lnTo>
                <a:lnTo>
                  <a:pt x="0" y="546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endParaRPr lang="en-GB"/>
          </a:p>
        </p:txBody>
      </p:sp>
      <p:sp>
        <p:nvSpPr>
          <p:cNvPr id="29700" name="Rectangle 1"/>
          <p:cNvSpPr>
            <a:spLocks noChangeArrowheads="1"/>
          </p:cNvSpPr>
          <p:nvPr/>
        </p:nvSpPr>
        <p:spPr bwMode="auto">
          <a:xfrm>
            <a:off x="477838" y="328613"/>
            <a:ext cx="82200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>
                <a:solidFill>
                  <a:srgbClr val="FFFFFF"/>
                </a:solidFill>
                <a:cs typeface="Arial" charset="0"/>
              </a:rPr>
              <a:t>BSc in Internet Computing and Systems Administration </a:t>
            </a:r>
            <a:r>
              <a:rPr lang="en-GB" sz="2800">
                <a:solidFill>
                  <a:srgbClr val="FFFFFF"/>
                </a:solidFill>
                <a:cs typeface="Arial" charset="0"/>
              </a:rPr>
              <a:t>H602 - 3 years, H603 - 4 years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2411413" y="277813"/>
            <a:ext cx="6346825" cy="1139825"/>
          </a:xfrm>
          <a:custGeom>
            <a:avLst/>
            <a:gdLst>
              <a:gd name="T0" fmla="*/ 6346825 w 6346825"/>
              <a:gd name="T1" fmla="*/ 569913 h 1139825"/>
              <a:gd name="T2" fmla="*/ 3173413 w 6346825"/>
              <a:gd name="T3" fmla="*/ 1139825 h 1139825"/>
              <a:gd name="T4" fmla="*/ 0 w 6346825"/>
              <a:gd name="T5" fmla="*/ 569913 h 1139825"/>
              <a:gd name="T6" fmla="*/ 3173413 w 6346825"/>
              <a:gd name="T7" fmla="*/ 0 h 11398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6346825"/>
              <a:gd name="T13" fmla="*/ 0 h 1139825"/>
              <a:gd name="T14" fmla="*/ 6346825 w 6346825"/>
              <a:gd name="T15" fmla="*/ 1139825 h 1139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46825" h="1139825">
                <a:moveTo>
                  <a:pt x="0" y="0"/>
                </a:moveTo>
                <a:lnTo>
                  <a:pt x="17629" y="0"/>
                </a:lnTo>
                <a:lnTo>
                  <a:pt x="17629" y="3165"/>
                </a:lnTo>
                <a:lnTo>
                  <a:pt x="0" y="31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4400">
                <a:solidFill>
                  <a:srgbClr val="FFFFFF"/>
                </a:solidFill>
                <a:ea typeface="ＭＳ Ｐゴシック" charset="-128"/>
              </a:rPr>
              <a:t>Kathryn Rogers</a:t>
            </a:r>
          </a:p>
        </p:txBody>
      </p:sp>
      <p:sp>
        <p:nvSpPr>
          <p:cNvPr id="30723" name="AutoShape 2"/>
          <p:cNvSpPr>
            <a:spLocks noChangeArrowheads="1"/>
          </p:cNvSpPr>
          <p:nvPr/>
        </p:nvSpPr>
        <p:spPr bwMode="auto">
          <a:xfrm>
            <a:off x="4037013" y="1520825"/>
            <a:ext cx="5070475" cy="4824413"/>
          </a:xfrm>
          <a:custGeom>
            <a:avLst/>
            <a:gdLst>
              <a:gd name="T0" fmla="*/ 5070475 w 5070475"/>
              <a:gd name="T1" fmla="*/ 2412207 h 4824413"/>
              <a:gd name="T2" fmla="*/ 2535238 w 5070475"/>
              <a:gd name="T3" fmla="*/ 4824413 h 4824413"/>
              <a:gd name="T4" fmla="*/ 0 w 5070475"/>
              <a:gd name="T5" fmla="*/ 2412207 h 4824413"/>
              <a:gd name="T6" fmla="*/ 2535238 w 5070475"/>
              <a:gd name="T7" fmla="*/ 0 h 48244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070475"/>
              <a:gd name="T13" fmla="*/ 0 h 4824413"/>
              <a:gd name="T14" fmla="*/ 5070475 w 5070475"/>
              <a:gd name="T15" fmla="*/ 4824413 h 48244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70475" h="4824413">
                <a:moveTo>
                  <a:pt x="0" y="0"/>
                </a:moveTo>
                <a:lnTo>
                  <a:pt x="14084" y="0"/>
                </a:lnTo>
                <a:lnTo>
                  <a:pt x="14084" y="13402"/>
                </a:lnTo>
                <a:lnTo>
                  <a:pt x="0" y="1340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Internet Computing and </a:t>
            </a:r>
            <a:br>
              <a:rPr lang="en-GB" sz="2600" dirty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Systems Administration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Final Year Project: </a:t>
            </a:r>
            <a:br>
              <a:rPr lang="en-GB" sz="2600" dirty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Handmade craft business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 </a:t>
            </a:r>
            <a:endParaRPr lang="en-GB" sz="2600" dirty="0">
              <a:solidFill>
                <a:srgbClr val="FEB415"/>
              </a:solidFill>
              <a:ea typeface="ＭＳ Ｐゴシック" charset="-128"/>
            </a:endParaRPr>
          </a:p>
        </p:txBody>
      </p:sp>
      <p:sp>
        <p:nvSpPr>
          <p:cNvPr id="30724" name="AutoShape 3"/>
          <p:cNvSpPr>
            <a:spLocks noChangeArrowheads="1"/>
          </p:cNvSpPr>
          <p:nvPr/>
        </p:nvSpPr>
        <p:spPr bwMode="auto">
          <a:xfrm>
            <a:off x="503238" y="3824288"/>
            <a:ext cx="8361362" cy="2857500"/>
          </a:xfrm>
          <a:custGeom>
            <a:avLst/>
            <a:gdLst>
              <a:gd name="T0" fmla="*/ 8361362 w 8361362"/>
              <a:gd name="T1" fmla="*/ 1428750 h 2857500"/>
              <a:gd name="T2" fmla="*/ 4180681 w 8361362"/>
              <a:gd name="T3" fmla="*/ 2857500 h 2857500"/>
              <a:gd name="T4" fmla="*/ 0 w 8361362"/>
              <a:gd name="T5" fmla="*/ 1428750 h 2857500"/>
              <a:gd name="T6" fmla="*/ 4180681 w 8361362"/>
              <a:gd name="T7" fmla="*/ 0 h 28575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361362"/>
              <a:gd name="T13" fmla="*/ 0 h 2857500"/>
              <a:gd name="T14" fmla="*/ 8361362 w 8361362"/>
              <a:gd name="T15" fmla="*/ 2857500 h 28575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61362" h="2857500">
                <a:moveTo>
                  <a:pt x="0" y="0"/>
                </a:moveTo>
                <a:lnTo>
                  <a:pt x="23228" y="0"/>
                </a:lnTo>
                <a:lnTo>
                  <a:pt x="23228" y="7940"/>
                </a:lnTo>
                <a:lnTo>
                  <a:pt x="0" y="794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600" dirty="0" smtClean="0">
                <a:solidFill>
                  <a:srgbClr val="FFFFFF"/>
                </a:solidFill>
                <a:ea typeface="ＭＳ Ｐゴシック" charset="-128"/>
                <a:hlinkClick r:id="rId3"/>
              </a:rPr>
              <a:t>http</a:t>
            </a:r>
            <a:r>
              <a:rPr lang="en-GB" sz="2600" dirty="0">
                <a:solidFill>
                  <a:srgbClr val="FFFFFF"/>
                </a:solidFill>
                <a:ea typeface="ＭＳ Ｐゴシック" charset="-128"/>
                <a:hlinkClick r:id="rId3"/>
              </a:rPr>
              <a:t>://www.kathrogers.co.uk</a:t>
            </a:r>
            <a:r>
              <a:rPr lang="en-GB" sz="2600" dirty="0" smtClean="0">
                <a:solidFill>
                  <a:srgbClr val="FFFFFF"/>
                </a:solidFill>
                <a:ea typeface="ＭＳ Ｐゴシック" charset="-128"/>
                <a:hlinkClick r:id="rId3"/>
              </a:rPr>
              <a:t>/</a:t>
            </a:r>
            <a:endParaRPr lang="en-GB" sz="2600" dirty="0" smtClean="0">
              <a:solidFill>
                <a:srgbClr val="FFFFFF"/>
              </a:solidFill>
              <a:ea typeface="ＭＳ Ｐゴシック" charset="-128"/>
            </a:endParaRP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600" dirty="0" smtClean="0">
                <a:solidFill>
                  <a:srgbClr val="FFFFFF"/>
                </a:solidFill>
                <a:ea typeface="ＭＳ Ｐゴシック" charset="-128"/>
              </a:rPr>
              <a:t>Also working </a:t>
            </a: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for Pembrokeshire College </a:t>
            </a:r>
            <a:r>
              <a:rPr lang="en-GB" sz="2600" dirty="0" smtClean="0">
                <a:solidFill>
                  <a:srgbClr val="FFFFFF"/>
                </a:solidFill>
                <a:ea typeface="ＭＳ Ｐゴシック" charset="-128"/>
              </a:rPr>
              <a:t>as a developer</a:t>
            </a:r>
            <a:endParaRPr lang="en-GB" sz="2600" dirty="0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620713"/>
            <a:ext cx="3251200" cy="319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1"/>
          <p:cNvSpPr>
            <a:spLocks noChangeArrowheads="1"/>
          </p:cNvSpPr>
          <p:nvPr/>
        </p:nvSpPr>
        <p:spPr bwMode="auto">
          <a:xfrm>
            <a:off x="1" y="277814"/>
            <a:ext cx="9144000" cy="569912"/>
          </a:xfrm>
          <a:custGeom>
            <a:avLst/>
            <a:gdLst>
              <a:gd name="T0" fmla="*/ 4211960 w 4211960"/>
              <a:gd name="T1" fmla="*/ 569913 h 1139825"/>
              <a:gd name="T2" fmla="*/ 2105980 w 4211960"/>
              <a:gd name="T3" fmla="*/ 1139825 h 1139825"/>
              <a:gd name="T4" fmla="*/ 0 w 4211960"/>
              <a:gd name="T5" fmla="*/ 569913 h 1139825"/>
              <a:gd name="T6" fmla="*/ 2105980 w 4211960"/>
              <a:gd name="T7" fmla="*/ 0 h 11398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211960"/>
              <a:gd name="T13" fmla="*/ 0 h 1139825"/>
              <a:gd name="T14" fmla="*/ 4211960 w 4211960"/>
              <a:gd name="T15" fmla="*/ 1139825 h 1139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11960" h="1139825">
                <a:moveTo>
                  <a:pt x="0" y="0"/>
                </a:moveTo>
                <a:lnTo>
                  <a:pt x="25399" y="0"/>
                </a:lnTo>
                <a:lnTo>
                  <a:pt x="25399" y="3165"/>
                </a:lnTo>
                <a:lnTo>
                  <a:pt x="0" y="31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3600" dirty="0">
              <a:solidFill>
                <a:srgbClr val="FFFFFF"/>
              </a:solidFill>
              <a:ea typeface="ＭＳ Ｐゴシック" charset="-128"/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3600" dirty="0">
                <a:solidFill>
                  <a:srgbClr val="FFFFFF"/>
                </a:solidFill>
                <a:ea typeface="ＭＳ Ｐゴシック" charset="-128"/>
              </a:rPr>
              <a:t>BSc in Business Information Technology</a:t>
            </a:r>
            <a:r>
              <a:rPr lang="en-GB" sz="4000" dirty="0">
                <a:solidFill>
                  <a:srgbClr val="FFFFFF"/>
                </a:solidFill>
                <a:ea typeface="ＭＳ Ｐゴシック" charset="-128"/>
              </a:rPr>
              <a:t> 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3600" dirty="0">
                <a:solidFill>
                  <a:srgbClr val="FFFFFF"/>
                </a:solidFill>
                <a:ea typeface="ＭＳ Ｐゴシック" charset="-128"/>
              </a:rPr>
              <a:t>G500 - 3 years, G501 - 4 years</a:t>
            </a:r>
          </a:p>
        </p:txBody>
      </p:sp>
      <p:sp>
        <p:nvSpPr>
          <p:cNvPr id="31747" name="AutoShape 2"/>
          <p:cNvSpPr>
            <a:spLocks noChangeArrowheads="1"/>
          </p:cNvSpPr>
          <p:nvPr/>
        </p:nvSpPr>
        <p:spPr bwMode="auto">
          <a:xfrm>
            <a:off x="323850" y="1568450"/>
            <a:ext cx="8567738" cy="4740275"/>
          </a:xfrm>
          <a:custGeom>
            <a:avLst/>
            <a:gdLst>
              <a:gd name="T0" fmla="*/ 8567738 w 8567738"/>
              <a:gd name="T1" fmla="*/ 2370138 h 4740275"/>
              <a:gd name="T2" fmla="*/ 4283869 w 8567738"/>
              <a:gd name="T3" fmla="*/ 4740275 h 4740275"/>
              <a:gd name="T4" fmla="*/ 0 w 8567738"/>
              <a:gd name="T5" fmla="*/ 2370138 h 4740275"/>
              <a:gd name="T6" fmla="*/ 4283869 w 8567738"/>
              <a:gd name="T7" fmla="*/ 0 h 47402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567738"/>
              <a:gd name="T13" fmla="*/ 0 h 4740275"/>
              <a:gd name="T14" fmla="*/ 8567738 w 8567738"/>
              <a:gd name="T15" fmla="*/ 4740275 h 4740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567738" h="4740275">
                <a:moveTo>
                  <a:pt x="0" y="0"/>
                </a:moveTo>
                <a:lnTo>
                  <a:pt x="23802" y="0"/>
                </a:lnTo>
                <a:lnTo>
                  <a:pt x="23802" y="13169"/>
                </a:lnTo>
                <a:lnTo>
                  <a:pt x="0" y="1316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590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200">
                <a:solidFill>
                  <a:srgbClr val="FFFFFF"/>
                </a:solidFill>
                <a:ea typeface="ＭＳ Ｐゴシック" charset="-128"/>
              </a:rPr>
              <a:t>Concerns methods and technologies that can be used to </a:t>
            </a:r>
            <a:br>
              <a:rPr lang="en-GB" sz="22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200">
                <a:solidFill>
                  <a:srgbClr val="FFFFFF"/>
                </a:solidFill>
                <a:ea typeface="ＭＳ Ｐゴシック" charset="-128"/>
              </a:rPr>
              <a:t>create effective IT systems as solutions to business problems </a:t>
            </a:r>
          </a:p>
          <a:p>
            <a:pPr marL="215900" indent="-21590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200">
                <a:solidFill>
                  <a:srgbClr val="FFFFFF"/>
                </a:solidFill>
                <a:ea typeface="ＭＳ Ｐゴシック" charset="-128"/>
              </a:rPr>
              <a:t>Covers:</a:t>
            </a:r>
          </a:p>
          <a:p>
            <a:pPr marL="215900" lvl="1" indent="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5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200">
                <a:solidFill>
                  <a:srgbClr val="FFFFFF"/>
                </a:solidFill>
                <a:ea typeface="ＭＳ Ｐゴシック" charset="-128"/>
              </a:rPr>
              <a:t>Web programming, systems analysis, DBMS and </a:t>
            </a:r>
            <a:br>
              <a:rPr lang="en-GB" sz="22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200">
                <a:solidFill>
                  <a:srgbClr val="FFFFFF"/>
                </a:solidFill>
                <a:ea typeface="ＭＳ Ｐゴシック" charset="-128"/>
              </a:rPr>
              <a:t>commercial applications, professional issues, business process </a:t>
            </a:r>
            <a:br>
              <a:rPr lang="en-GB" sz="22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200">
                <a:solidFill>
                  <a:srgbClr val="FFFFFF"/>
                </a:solidFill>
                <a:ea typeface="ＭＳ Ｐゴシック" charset="-128"/>
              </a:rPr>
              <a:t>engineering, E-commerce systems and internet security, </a:t>
            </a:r>
            <a:br>
              <a:rPr lang="en-GB" sz="22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200">
                <a:solidFill>
                  <a:srgbClr val="FFFFFF"/>
                </a:solidFill>
                <a:ea typeface="ＭＳ Ｐゴシック" charset="-128"/>
              </a:rPr>
              <a:t>web development tools. </a:t>
            </a:r>
            <a:br>
              <a:rPr lang="en-GB" sz="22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200">
                <a:solidFill>
                  <a:srgbClr val="FFFFFF"/>
                </a:solidFill>
                <a:ea typeface="ＭＳ Ｐゴシック" charset="-128"/>
              </a:rPr>
              <a:t>Some modules are taken in other departments such as </a:t>
            </a:r>
            <a:br>
              <a:rPr lang="en-GB" sz="22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200">
                <a:solidFill>
                  <a:srgbClr val="FFFFFF"/>
                </a:solidFill>
                <a:ea typeface="ＭＳ Ｐゴシック" charset="-128"/>
              </a:rPr>
              <a:t>Management and Business</a:t>
            </a:r>
          </a:p>
          <a:p>
            <a:pPr marL="215900" indent="-21590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200">
                <a:solidFill>
                  <a:srgbClr val="FFFFFF"/>
                </a:solidFill>
                <a:ea typeface="ＭＳ Ｐゴシック" charset="-128"/>
              </a:rPr>
              <a:t>Types of final year project: </a:t>
            </a:r>
          </a:p>
          <a:p>
            <a:pPr marL="215900" lvl="1" indent="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5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200">
                <a:solidFill>
                  <a:srgbClr val="FFFFFF"/>
                </a:solidFill>
                <a:ea typeface="ＭＳ Ｐゴシック" charset="-128"/>
              </a:rPr>
              <a:t>River level info for canoists, </a:t>
            </a:r>
            <a:br>
              <a:rPr lang="en-GB" sz="22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200">
                <a:solidFill>
                  <a:srgbClr val="FFFFFF"/>
                </a:solidFill>
                <a:ea typeface="ＭＳ Ｐゴシック" charset="-128"/>
              </a:rPr>
              <a:t>South Wales cottage website, student laundry service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1"/>
          <p:cNvSpPr>
            <a:spLocks noChangeArrowheads="1"/>
          </p:cNvSpPr>
          <p:nvPr/>
        </p:nvSpPr>
        <p:spPr bwMode="auto">
          <a:xfrm>
            <a:off x="1601788" y="44624"/>
            <a:ext cx="7085012" cy="1139825"/>
          </a:xfrm>
          <a:custGeom>
            <a:avLst/>
            <a:gdLst>
              <a:gd name="T0" fmla="*/ 7085806 w 7085806"/>
              <a:gd name="T1" fmla="*/ 569913 h 1139825"/>
              <a:gd name="T2" fmla="*/ 3542903 w 7085806"/>
              <a:gd name="T3" fmla="*/ 1139825 h 1139825"/>
              <a:gd name="T4" fmla="*/ 0 w 7085806"/>
              <a:gd name="T5" fmla="*/ 569913 h 1139825"/>
              <a:gd name="T6" fmla="*/ 3542903 w 7085806"/>
              <a:gd name="T7" fmla="*/ 0 h 11398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085806"/>
              <a:gd name="T13" fmla="*/ 0 h 1139825"/>
              <a:gd name="T14" fmla="*/ 7085806 w 7085806"/>
              <a:gd name="T15" fmla="*/ 1139825 h 1139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85806" h="1139825">
                <a:moveTo>
                  <a:pt x="0" y="0"/>
                </a:moveTo>
                <a:lnTo>
                  <a:pt x="17629" y="0"/>
                </a:lnTo>
                <a:lnTo>
                  <a:pt x="17629" y="3165"/>
                </a:lnTo>
                <a:lnTo>
                  <a:pt x="0" y="31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4400" dirty="0">
                <a:solidFill>
                  <a:srgbClr val="FFFFFF"/>
                </a:solidFill>
                <a:ea typeface="ＭＳ Ｐゴシック" charset="-128"/>
              </a:rPr>
              <a:t>Luke Ryan</a:t>
            </a:r>
          </a:p>
        </p:txBody>
      </p:sp>
      <p:sp>
        <p:nvSpPr>
          <p:cNvPr id="32771" name="AutoShape 2"/>
          <p:cNvSpPr>
            <a:spLocks noChangeArrowheads="1"/>
          </p:cNvSpPr>
          <p:nvPr/>
        </p:nvSpPr>
        <p:spPr bwMode="auto">
          <a:xfrm>
            <a:off x="3132138" y="1052736"/>
            <a:ext cx="5434012" cy="4824413"/>
          </a:xfrm>
          <a:custGeom>
            <a:avLst/>
            <a:gdLst>
              <a:gd name="T0" fmla="*/ 5434012 w 5434012"/>
              <a:gd name="T1" fmla="*/ 2412207 h 4824413"/>
              <a:gd name="T2" fmla="*/ 2717006 w 5434012"/>
              <a:gd name="T3" fmla="*/ 4824413 h 4824413"/>
              <a:gd name="T4" fmla="*/ 0 w 5434012"/>
              <a:gd name="T5" fmla="*/ 2412207 h 4824413"/>
              <a:gd name="T6" fmla="*/ 2717006 w 5434012"/>
              <a:gd name="T7" fmla="*/ 0 h 48244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434012"/>
              <a:gd name="T13" fmla="*/ 0 h 4824413"/>
              <a:gd name="T14" fmla="*/ 5434012 w 5434012"/>
              <a:gd name="T15" fmla="*/ 4824413 h 48244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34012" h="4824413">
                <a:moveTo>
                  <a:pt x="0" y="0"/>
                </a:moveTo>
                <a:lnTo>
                  <a:pt x="15094" y="0"/>
                </a:lnTo>
                <a:lnTo>
                  <a:pt x="15094" y="13402"/>
                </a:lnTo>
                <a:lnTo>
                  <a:pt x="0" y="1340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Business Information Technology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Industrial Year in Information </a:t>
            </a:r>
            <a:r>
              <a:rPr lang="en-GB" sz="2600" dirty="0" smtClean="0">
                <a:solidFill>
                  <a:srgbClr val="FFFFFF"/>
                </a:solidFill>
                <a:ea typeface="ＭＳ Ｐゴシック" charset="-128"/>
              </a:rPr>
              <a:t>Services, </a:t>
            </a: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/>
            </a:r>
            <a:br>
              <a:rPr lang="en-GB" sz="2600" dirty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followed by working for </a:t>
            </a:r>
            <a:r>
              <a:rPr lang="en-GB" sz="2600" dirty="0" smtClean="0">
                <a:solidFill>
                  <a:srgbClr val="FFFFFF"/>
                </a:solidFill>
                <a:ea typeface="ＭＳ Ｐゴシック" charset="-128"/>
              </a:rPr>
              <a:t>I.S. part </a:t>
            </a: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time in </a:t>
            </a:r>
            <a:r>
              <a:rPr lang="en-GB" sz="2600" dirty="0" smtClean="0">
                <a:solidFill>
                  <a:srgbClr val="FFFFFF"/>
                </a:solidFill>
                <a:ea typeface="ＭＳ Ｐゴシック" charset="-128"/>
              </a:rPr>
              <a:t>his </a:t>
            </a: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final year 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Set up Instant Chat system</a:t>
            </a:r>
          </a:p>
        </p:txBody>
      </p:sp>
      <p:sp>
        <p:nvSpPr>
          <p:cNvPr id="32772" name="AutoShape 3"/>
          <p:cNvSpPr>
            <a:spLocks noChangeArrowheads="1"/>
          </p:cNvSpPr>
          <p:nvPr/>
        </p:nvSpPr>
        <p:spPr bwMode="auto">
          <a:xfrm>
            <a:off x="468313" y="3573463"/>
            <a:ext cx="7931150" cy="2857500"/>
          </a:xfrm>
          <a:custGeom>
            <a:avLst/>
            <a:gdLst>
              <a:gd name="T0" fmla="*/ 7931150 w 7931150"/>
              <a:gd name="T1" fmla="*/ 1428750 h 2857500"/>
              <a:gd name="T2" fmla="*/ 3965575 w 7931150"/>
              <a:gd name="T3" fmla="*/ 2857500 h 2857500"/>
              <a:gd name="T4" fmla="*/ 0 w 7931150"/>
              <a:gd name="T5" fmla="*/ 1428750 h 2857500"/>
              <a:gd name="T6" fmla="*/ 3965575 w 7931150"/>
              <a:gd name="T7" fmla="*/ 0 h 28575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931150"/>
              <a:gd name="T13" fmla="*/ 0 h 2857500"/>
              <a:gd name="T14" fmla="*/ 7931150 w 7931150"/>
              <a:gd name="T15" fmla="*/ 2857500 h 28575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31150" h="2857500">
                <a:moveTo>
                  <a:pt x="0" y="0"/>
                </a:moveTo>
                <a:lnTo>
                  <a:pt x="22033" y="0"/>
                </a:lnTo>
                <a:lnTo>
                  <a:pt x="22033" y="7940"/>
                </a:lnTo>
                <a:lnTo>
                  <a:pt x="0" y="794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Final year project: Charity website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Now: </a:t>
            </a:r>
            <a:r>
              <a:rPr lang="en-GB" sz="2600" dirty="0" err="1">
                <a:solidFill>
                  <a:srgbClr val="FFFFFF"/>
                </a:solidFill>
                <a:ea typeface="ＭＳ Ｐゴシック" charset="-128"/>
              </a:rPr>
              <a:t>BlueBay</a:t>
            </a: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 Asset </a:t>
            </a:r>
            <a:r>
              <a:rPr lang="en-GB" sz="2600" dirty="0" smtClean="0">
                <a:solidFill>
                  <a:srgbClr val="FFFFFF"/>
                </a:solidFill>
                <a:ea typeface="ＭＳ Ｐゴシック" charset="-128"/>
              </a:rPr>
              <a:t>Management (IT infrastructure analyst)</a:t>
            </a:r>
            <a:endParaRPr lang="en-GB" sz="2600" dirty="0">
              <a:solidFill>
                <a:srgbClr val="FFFFFF"/>
              </a:solidFill>
              <a:ea typeface="ＭＳ Ｐゴシック" charset="-128"/>
            </a:endParaRPr>
          </a:p>
          <a:p>
            <a:pPr marL="215900" indent="-215900"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“From now on whenever someone asks what I do </a:t>
            </a:r>
            <a:br>
              <a:rPr lang="en-GB" sz="2600" dirty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I'm </a:t>
            </a:r>
            <a:r>
              <a:rPr lang="en-GB" sz="2600" b="1" dirty="0">
                <a:solidFill>
                  <a:srgbClr val="FFFFFF"/>
                </a:solidFill>
                <a:ea typeface="ＭＳ Ｐゴシック" charset="-128"/>
              </a:rPr>
              <a:t>not</a:t>
            </a: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 going to tell them I work in IT, </a:t>
            </a:r>
            <a:br>
              <a:rPr lang="en-GB" sz="2600" dirty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600" dirty="0">
                <a:solidFill>
                  <a:srgbClr val="FFFFFF"/>
                </a:solidFill>
                <a:ea typeface="ＭＳ Ｐゴシック" charset="-128"/>
              </a:rPr>
              <a:t>plumber of the 21st century is a better description”</a:t>
            </a:r>
          </a:p>
        </p:txBody>
      </p:sp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561975"/>
            <a:ext cx="2767012" cy="276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1"/>
          <p:cNvSpPr>
            <a:spLocks noChangeArrowheads="1"/>
          </p:cNvSpPr>
          <p:nvPr/>
        </p:nvSpPr>
        <p:spPr bwMode="auto">
          <a:xfrm>
            <a:off x="1" y="73025"/>
            <a:ext cx="9144000" cy="1797050"/>
          </a:xfrm>
          <a:custGeom>
            <a:avLst/>
            <a:gdLst>
              <a:gd name="T0" fmla="*/ 4211960 w 4211960"/>
              <a:gd name="T1" fmla="*/ 898525 h 1797050"/>
              <a:gd name="T2" fmla="*/ 2105980 w 4211960"/>
              <a:gd name="T3" fmla="*/ 1797050 h 1797050"/>
              <a:gd name="T4" fmla="*/ 0 w 4211960"/>
              <a:gd name="T5" fmla="*/ 898525 h 1797050"/>
              <a:gd name="T6" fmla="*/ 2105980 w 4211960"/>
              <a:gd name="T7" fmla="*/ 0 h 17970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211960"/>
              <a:gd name="T13" fmla="*/ 0 h 1797050"/>
              <a:gd name="T14" fmla="*/ 4211960 w 4211960"/>
              <a:gd name="T15" fmla="*/ 1797050 h 17970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11960" h="1797050">
                <a:moveTo>
                  <a:pt x="0" y="0"/>
                </a:moveTo>
                <a:lnTo>
                  <a:pt x="25399" y="0"/>
                </a:lnTo>
                <a:lnTo>
                  <a:pt x="25399" y="4993"/>
                </a:lnTo>
                <a:lnTo>
                  <a:pt x="0" y="49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3600" dirty="0" smtClean="0">
                <a:solidFill>
                  <a:srgbClr val="FFFFFF"/>
                </a:solidFill>
                <a:ea typeface="ＭＳ Ｐゴシック" charset="-128"/>
              </a:rPr>
              <a:t>BSc </a:t>
            </a:r>
            <a:r>
              <a:rPr lang="en-GB" sz="3600" dirty="0">
                <a:solidFill>
                  <a:srgbClr val="FFFFFF"/>
                </a:solidFill>
                <a:ea typeface="ＭＳ Ｐゴシック" charset="-128"/>
              </a:rPr>
              <a:t>degrees with Artificial Intelligence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CS &amp; AI: GG4R - 3 years, GG47 – 4 years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 AI &amp; Robotics: GH76 - 3 years, GH7P – 4 years</a:t>
            </a:r>
          </a:p>
        </p:txBody>
      </p:sp>
      <p:sp>
        <p:nvSpPr>
          <p:cNvPr id="33795" name="AutoShape 2"/>
          <p:cNvSpPr>
            <a:spLocks noChangeArrowheads="1"/>
          </p:cNvSpPr>
          <p:nvPr/>
        </p:nvSpPr>
        <p:spPr bwMode="auto">
          <a:xfrm>
            <a:off x="285750" y="1892300"/>
            <a:ext cx="8605838" cy="4811713"/>
          </a:xfrm>
          <a:custGeom>
            <a:avLst/>
            <a:gdLst>
              <a:gd name="T0" fmla="*/ 8605838 w 8605838"/>
              <a:gd name="T1" fmla="*/ 2405857 h 4811713"/>
              <a:gd name="T2" fmla="*/ 4302919 w 8605838"/>
              <a:gd name="T3" fmla="*/ 4811713 h 4811713"/>
              <a:gd name="T4" fmla="*/ 0 w 8605838"/>
              <a:gd name="T5" fmla="*/ 2405857 h 4811713"/>
              <a:gd name="T6" fmla="*/ 4302919 w 8605838"/>
              <a:gd name="T7" fmla="*/ 0 h 48117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605838"/>
              <a:gd name="T13" fmla="*/ 0 h 4811713"/>
              <a:gd name="T14" fmla="*/ 8605838 w 8605838"/>
              <a:gd name="T15" fmla="*/ 4811713 h 48117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05838" h="4811713">
                <a:moveTo>
                  <a:pt x="0" y="0"/>
                </a:moveTo>
                <a:lnTo>
                  <a:pt x="23906" y="0"/>
                </a:lnTo>
                <a:lnTo>
                  <a:pt x="23906" y="13369"/>
                </a:lnTo>
                <a:lnTo>
                  <a:pt x="0" y="1336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590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Explores artificial/computational systems that can do </a:t>
            </a:r>
            <a:br>
              <a:rPr lang="en-GB" sz="24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things that are normally regarded as requiring intelligence</a:t>
            </a:r>
          </a:p>
          <a:p>
            <a:pPr marL="215900" indent="-21590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Covers:</a:t>
            </a:r>
          </a:p>
          <a:p>
            <a:pPr marL="215900" lvl="1" indent="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5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000">
                <a:solidFill>
                  <a:srgbClr val="FFFFFF"/>
                </a:solidFill>
                <a:ea typeface="ＭＳ Ｐゴシック" charset="-128"/>
              </a:rPr>
              <a:t>Core modules plus: Practical application of AI, appropriate tools, </a:t>
            </a:r>
            <a:br>
              <a:rPr lang="en-GB" sz="20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000">
                <a:solidFill>
                  <a:srgbClr val="FFFFFF"/>
                </a:solidFill>
                <a:ea typeface="ＭＳ Ｐゴシック" charset="-128"/>
              </a:rPr>
              <a:t>theoretical understanding of AI, hardware, intelligent robotics, </a:t>
            </a:r>
            <a:br>
              <a:rPr lang="en-GB" sz="20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000">
                <a:solidFill>
                  <a:srgbClr val="FFFFFF"/>
                </a:solidFill>
                <a:ea typeface="ＭＳ Ｐゴシック" charset="-128"/>
              </a:rPr>
              <a:t>space robotics, electives</a:t>
            </a:r>
          </a:p>
          <a:p>
            <a:pPr marL="215900" indent="-21590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Types of final year project: </a:t>
            </a:r>
          </a:p>
          <a:p>
            <a:pPr marL="215900" lvl="1" indent="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5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000">
                <a:solidFill>
                  <a:srgbClr val="FFFFFF"/>
                </a:solidFill>
                <a:ea typeface="ＭＳ Ｐゴシック" charset="-128"/>
              </a:rPr>
              <a:t>Shadow detection for mobile robots</a:t>
            </a:r>
          </a:p>
          <a:p>
            <a:pPr marL="215900" lvl="1" indent="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5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000">
                <a:solidFill>
                  <a:srgbClr val="FFFFFF"/>
                </a:solidFill>
                <a:ea typeface="ＭＳ Ｐゴシック" charset="-128"/>
              </a:rPr>
              <a:t>Bee inspired behaviour for robot control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1"/>
          <p:cNvSpPr>
            <a:spLocks noChangeArrowheads="1"/>
          </p:cNvSpPr>
          <p:nvPr/>
        </p:nvSpPr>
        <p:spPr bwMode="auto">
          <a:xfrm>
            <a:off x="1619250" y="277813"/>
            <a:ext cx="3214688" cy="1139825"/>
          </a:xfrm>
          <a:custGeom>
            <a:avLst/>
            <a:gdLst>
              <a:gd name="T0" fmla="*/ 3214266 w 3214266"/>
              <a:gd name="T1" fmla="*/ 569913 h 1139825"/>
              <a:gd name="T2" fmla="*/ 1607133 w 3214266"/>
              <a:gd name="T3" fmla="*/ 1139825 h 1139825"/>
              <a:gd name="T4" fmla="*/ 0 w 3214266"/>
              <a:gd name="T5" fmla="*/ 569913 h 1139825"/>
              <a:gd name="T6" fmla="*/ 1607133 w 3214266"/>
              <a:gd name="T7" fmla="*/ 0 h 11398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214266"/>
              <a:gd name="T13" fmla="*/ 0 h 1139825"/>
              <a:gd name="T14" fmla="*/ 3214266 w 3214266"/>
              <a:gd name="T15" fmla="*/ 1139825 h 1139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14266" h="1139825">
                <a:moveTo>
                  <a:pt x="0" y="0"/>
                </a:moveTo>
                <a:lnTo>
                  <a:pt x="13574" y="0"/>
                </a:lnTo>
                <a:lnTo>
                  <a:pt x="13574" y="3165"/>
                </a:lnTo>
                <a:lnTo>
                  <a:pt x="0" y="31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4400">
                <a:solidFill>
                  <a:srgbClr val="FFFFFF"/>
                </a:solidFill>
                <a:ea typeface="ＭＳ Ｐゴシック" charset="-128"/>
              </a:rPr>
              <a:t>Will Smith</a:t>
            </a:r>
          </a:p>
        </p:txBody>
      </p:sp>
      <p:sp>
        <p:nvSpPr>
          <p:cNvPr id="34819" name="AutoShape 2"/>
          <p:cNvSpPr>
            <a:spLocks noChangeArrowheads="1"/>
          </p:cNvSpPr>
          <p:nvPr/>
        </p:nvSpPr>
        <p:spPr bwMode="auto">
          <a:xfrm>
            <a:off x="474663" y="2565400"/>
            <a:ext cx="8228012" cy="3402013"/>
          </a:xfrm>
          <a:custGeom>
            <a:avLst/>
            <a:gdLst>
              <a:gd name="T0" fmla="*/ 8228012 w 8228012"/>
              <a:gd name="T1" fmla="*/ 1701007 h 3402013"/>
              <a:gd name="T2" fmla="*/ 4114006 w 8228012"/>
              <a:gd name="T3" fmla="*/ 3402013 h 3402013"/>
              <a:gd name="T4" fmla="*/ 0 w 8228012"/>
              <a:gd name="T5" fmla="*/ 1701007 h 3402013"/>
              <a:gd name="T6" fmla="*/ 4114006 w 8228012"/>
              <a:gd name="T7" fmla="*/ 0 h 34020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8012"/>
              <a:gd name="T13" fmla="*/ 0 h 3402013"/>
              <a:gd name="T14" fmla="*/ 8228012 w 8228012"/>
              <a:gd name="T15" fmla="*/ 3402013 h 34020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2" h="3402013">
                <a:moveTo>
                  <a:pt x="0" y="0"/>
                </a:moveTo>
                <a:lnTo>
                  <a:pt x="22858" y="0"/>
                </a:lnTo>
                <a:lnTo>
                  <a:pt x="22858" y="9453"/>
                </a:lnTo>
                <a:lnTo>
                  <a:pt x="0" y="945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from Bournemouth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AI and Robotics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Presented his work on sailing robots at the </a:t>
            </a:r>
            <a:br>
              <a:rPr lang="en-GB" sz="2800" dirty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International Robotic Sailing Conference 2012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Final Year project: Losing Beagle B </a:t>
            </a:r>
            <a:r>
              <a:rPr lang="en-GB" sz="2800" dirty="0" smtClean="0">
                <a:solidFill>
                  <a:srgbClr val="FFFFFF"/>
                </a:solidFill>
                <a:ea typeface="ＭＳ Ｐゴシック" charset="-128"/>
              </a:rPr>
              <a:t>– learning from an autonomous sailing robot</a:t>
            </a:r>
            <a:endParaRPr lang="en-GB" sz="2800" dirty="0">
              <a:solidFill>
                <a:srgbClr val="FFFFFF"/>
              </a:solidFill>
              <a:ea typeface="ＭＳ Ｐゴシック" charset="-128"/>
            </a:endParaRP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BH-CD Systematic trading, a London hedge </a:t>
            </a:r>
            <a:br>
              <a:rPr lang="en-GB" sz="2800" dirty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fund company</a:t>
            </a: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660400"/>
            <a:ext cx="3600450" cy="241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1"/>
          <p:cNvSpPr>
            <a:spLocks noChangeArrowheads="1"/>
          </p:cNvSpPr>
          <p:nvPr/>
        </p:nvSpPr>
        <p:spPr bwMode="auto">
          <a:xfrm>
            <a:off x="0" y="-3175"/>
            <a:ext cx="9144000" cy="1631950"/>
          </a:xfrm>
          <a:custGeom>
            <a:avLst/>
            <a:gdLst>
              <a:gd name="T0" fmla="*/ 9144000 w 9144000"/>
              <a:gd name="T1" fmla="*/ 815975 h 1631950"/>
              <a:gd name="T2" fmla="*/ 4572000 w 9144000"/>
              <a:gd name="T3" fmla="*/ 1631950 h 1631950"/>
              <a:gd name="T4" fmla="*/ 0 w 9144000"/>
              <a:gd name="T5" fmla="*/ 815975 h 1631950"/>
              <a:gd name="T6" fmla="*/ 4572000 w 9144000"/>
              <a:gd name="T7" fmla="*/ 0 h 16319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144000"/>
              <a:gd name="T13" fmla="*/ 0 h 1631950"/>
              <a:gd name="T14" fmla="*/ 9144000 w 9144000"/>
              <a:gd name="T15" fmla="*/ 1631950 h 16319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631950">
                <a:moveTo>
                  <a:pt x="0" y="0"/>
                </a:moveTo>
                <a:lnTo>
                  <a:pt x="25399" y="0"/>
                </a:lnTo>
                <a:lnTo>
                  <a:pt x="25399" y="4532"/>
                </a:lnTo>
                <a:lnTo>
                  <a:pt x="0" y="453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endParaRPr lang="en-GB"/>
          </a:p>
        </p:txBody>
      </p:sp>
      <p:sp>
        <p:nvSpPr>
          <p:cNvPr id="35843" name="AutoShape 2"/>
          <p:cNvSpPr>
            <a:spLocks noChangeArrowheads="1"/>
          </p:cNvSpPr>
          <p:nvPr/>
        </p:nvSpPr>
        <p:spPr bwMode="auto">
          <a:xfrm>
            <a:off x="250825" y="1460500"/>
            <a:ext cx="8675688" cy="5676900"/>
          </a:xfrm>
          <a:custGeom>
            <a:avLst/>
            <a:gdLst>
              <a:gd name="T0" fmla="*/ 8675688 w 8675688"/>
              <a:gd name="T1" fmla="*/ 2838450 h 5676900"/>
              <a:gd name="T2" fmla="*/ 4337844 w 8675688"/>
              <a:gd name="T3" fmla="*/ 5676900 h 5676900"/>
              <a:gd name="T4" fmla="*/ 0 w 8675688"/>
              <a:gd name="T5" fmla="*/ 2838450 h 5676900"/>
              <a:gd name="T6" fmla="*/ 4337844 w 8675688"/>
              <a:gd name="T7" fmla="*/ 0 h 56769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675688"/>
              <a:gd name="T13" fmla="*/ 0 h 5676900"/>
              <a:gd name="T14" fmla="*/ 8675688 w 8675688"/>
              <a:gd name="T15" fmla="*/ 5676900 h 56769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75688" h="5676900">
                <a:moveTo>
                  <a:pt x="0" y="0"/>
                </a:moveTo>
                <a:lnTo>
                  <a:pt x="24101" y="0"/>
                </a:lnTo>
                <a:lnTo>
                  <a:pt x="24101" y="15768"/>
                </a:lnTo>
                <a:lnTo>
                  <a:pt x="0" y="1576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5900"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000">
                <a:solidFill>
                  <a:srgbClr val="FFFFFF"/>
                </a:solidFill>
                <a:ea typeface="ＭＳ Ｐゴシック" charset="-128"/>
              </a:rPr>
              <a:t> </a:t>
            </a:r>
          </a:p>
          <a:p>
            <a:pPr marL="215900" indent="-215900">
              <a:lnSpc>
                <a:spcPct val="100000"/>
              </a:lnSpc>
              <a:spcAft>
                <a:spcPts val="57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200">
                <a:solidFill>
                  <a:srgbClr val="FFFFFF"/>
                </a:solidFill>
                <a:ea typeface="ＭＳ Ｐゴシック" charset="-128"/>
              </a:rPr>
              <a:t>Specific applications include games development, </a:t>
            </a:r>
            <a:br>
              <a:rPr lang="en-GB" sz="22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200">
                <a:solidFill>
                  <a:srgbClr val="FFFFFF"/>
                </a:solidFill>
                <a:ea typeface="ＭＳ Ｐゴシック" charset="-128"/>
              </a:rPr>
              <a:t>(medical) image understanding, movie special effects and </a:t>
            </a:r>
            <a:br>
              <a:rPr lang="en-GB" sz="22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200">
                <a:solidFill>
                  <a:srgbClr val="FFFFFF"/>
                </a:solidFill>
                <a:ea typeface="ＭＳ Ｐゴシック" charset="-128"/>
              </a:rPr>
              <a:t>industrial quality control </a:t>
            </a:r>
          </a:p>
          <a:p>
            <a:pPr marL="215900" indent="-21590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200" b="1">
                <a:solidFill>
                  <a:srgbClr val="FFFFFF"/>
                </a:solidFill>
                <a:ea typeface="ＭＳ Ｐゴシック" charset="-128"/>
              </a:rPr>
              <a:t>Covers:</a:t>
            </a:r>
          </a:p>
          <a:p>
            <a:pPr marL="215900" lvl="1" indent="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5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200">
                <a:solidFill>
                  <a:srgbClr val="FFFFFF"/>
                </a:solidFill>
                <a:ea typeface="ＭＳ Ｐゴシック" charset="-128"/>
              </a:rPr>
              <a:t>Core modules plus: appropriate other modules such as: interactive </a:t>
            </a:r>
            <a:br>
              <a:rPr lang="en-GB" sz="22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200">
                <a:solidFill>
                  <a:srgbClr val="FFFFFF"/>
                </a:solidFill>
                <a:ea typeface="ＭＳ Ｐゴシック" charset="-128"/>
              </a:rPr>
              <a:t>computer graphics, image processing, computer vision, C++, </a:t>
            </a:r>
            <a:br>
              <a:rPr lang="en-GB" sz="22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200">
                <a:solidFill>
                  <a:srgbClr val="FFFFFF"/>
                </a:solidFill>
                <a:ea typeface="ＭＳ Ｐゴシック" charset="-128"/>
              </a:rPr>
              <a:t>machine learning</a:t>
            </a:r>
          </a:p>
          <a:p>
            <a:pPr marL="215900" indent="-21590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200" b="1">
                <a:solidFill>
                  <a:srgbClr val="FFFFFF"/>
                </a:solidFill>
                <a:ea typeface="ＭＳ Ｐゴシック" charset="-128"/>
              </a:rPr>
              <a:t>Types of final year project: </a:t>
            </a:r>
          </a:p>
          <a:p>
            <a:pPr marL="215900" lvl="1" indent="0">
              <a:lnSpc>
                <a:spcPct val="100000"/>
              </a:lnSpc>
              <a:spcAft>
                <a:spcPts val="575"/>
              </a:spcAft>
              <a:buClr>
                <a:srgbClr val="FFFFFF"/>
              </a:buClr>
              <a:buSzPct val="5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200">
                <a:solidFill>
                  <a:srgbClr val="FFFFFF"/>
                </a:solidFill>
                <a:ea typeface="ＭＳ Ｐゴシック" charset="-128"/>
              </a:rPr>
              <a:t>Detecting seed germination from time-lapse, </a:t>
            </a:r>
            <a:br>
              <a:rPr lang="en-GB" sz="22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200">
                <a:solidFill>
                  <a:srgbClr val="FFFFFF"/>
                </a:solidFill>
                <a:ea typeface="ＭＳ Ｐゴシック" charset="-128"/>
              </a:rPr>
              <a:t>3D visualisation of planetary terrain, </a:t>
            </a:r>
            <a:br>
              <a:rPr lang="en-GB" sz="22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200">
                <a:solidFill>
                  <a:srgbClr val="FFFFFF"/>
                </a:solidFill>
                <a:ea typeface="ＭＳ Ｐゴシック" charset="-128"/>
              </a:rPr>
              <a:t>evolutionary art on a mobile device</a:t>
            </a:r>
          </a:p>
        </p:txBody>
      </p:sp>
      <p:sp>
        <p:nvSpPr>
          <p:cNvPr id="35844" name="Rectangle 1"/>
          <p:cNvSpPr>
            <a:spLocks noChangeArrowheads="1"/>
          </p:cNvSpPr>
          <p:nvPr/>
        </p:nvSpPr>
        <p:spPr bwMode="auto">
          <a:xfrm>
            <a:off x="250825" y="166688"/>
            <a:ext cx="77771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3600">
                <a:solidFill>
                  <a:srgbClr val="FFFFFF"/>
                </a:solidFill>
                <a:ea typeface="ＭＳ Ｐゴシック" charset="-128"/>
              </a:rPr>
              <a:t>BSc Computer Graphics, Vision and Games: </a:t>
            </a:r>
            <a:r>
              <a:rPr lang="en-GB" sz="2800">
                <a:solidFill>
                  <a:srgbClr val="FFFFFF"/>
                </a:solidFill>
                <a:ea typeface="ＭＳ Ｐゴシック" charset="-128"/>
              </a:rPr>
              <a:t>G450 – 3 years, G451 – 4 years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"/>
          <p:cNvSpPr>
            <a:spLocks noChangeArrowheads="1"/>
          </p:cNvSpPr>
          <p:nvPr/>
        </p:nvSpPr>
        <p:spPr bwMode="auto">
          <a:xfrm>
            <a:off x="160313" y="116632"/>
            <a:ext cx="6923112" cy="1139825"/>
          </a:xfrm>
          <a:custGeom>
            <a:avLst/>
            <a:gdLst>
              <a:gd name="T0" fmla="*/ 8229600 w 8229600"/>
              <a:gd name="T1" fmla="*/ 569913 h 1139825"/>
              <a:gd name="T2" fmla="*/ 4114800 w 8229600"/>
              <a:gd name="T3" fmla="*/ 1139825 h 1139825"/>
              <a:gd name="T4" fmla="*/ 0 w 8229600"/>
              <a:gd name="T5" fmla="*/ 569913 h 1139825"/>
              <a:gd name="T6" fmla="*/ 4114800 w 8229600"/>
              <a:gd name="T7" fmla="*/ 0 h 11398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9600"/>
              <a:gd name="T13" fmla="*/ 0 h 1139825"/>
              <a:gd name="T14" fmla="*/ 8229600 w 8229600"/>
              <a:gd name="T15" fmla="*/ 1139825 h 1139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9600" h="1139825">
                <a:moveTo>
                  <a:pt x="0" y="0"/>
                </a:moveTo>
                <a:lnTo>
                  <a:pt x="22859" y="0"/>
                </a:lnTo>
                <a:lnTo>
                  <a:pt x="22859" y="3165"/>
                </a:lnTo>
                <a:lnTo>
                  <a:pt x="0" y="31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400" dirty="0" smtClean="0">
                <a:solidFill>
                  <a:srgbClr val="FFFFFF"/>
                </a:solidFill>
                <a:ea typeface="ＭＳ Ｐゴシック" charset="-128"/>
              </a:rPr>
              <a:t>Objectives </a:t>
            </a:r>
            <a:r>
              <a:rPr lang="en-GB" sz="4400" dirty="0">
                <a:solidFill>
                  <a:srgbClr val="FFFFFF"/>
                </a:solidFill>
                <a:ea typeface="ＭＳ Ｐゴシック" charset="-128"/>
              </a:rPr>
              <a:t>of this Talk</a:t>
            </a:r>
          </a:p>
        </p:txBody>
      </p:sp>
      <p:sp>
        <p:nvSpPr>
          <p:cNvPr id="7171" name="AutoShape 2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custGeom>
            <a:avLst/>
            <a:gdLst>
              <a:gd name="T0" fmla="*/ 8229600 w 8229600"/>
              <a:gd name="T1" fmla="*/ 2262982 h 4525963"/>
              <a:gd name="T2" fmla="*/ 4114800 w 8229600"/>
              <a:gd name="T3" fmla="*/ 4525963 h 4525963"/>
              <a:gd name="T4" fmla="*/ 0 w 8229600"/>
              <a:gd name="T5" fmla="*/ 2262982 h 4525963"/>
              <a:gd name="T6" fmla="*/ 4114800 w 8229600"/>
              <a:gd name="T7" fmla="*/ 0 h 45259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9600"/>
              <a:gd name="T13" fmla="*/ 0 h 4525963"/>
              <a:gd name="T14" fmla="*/ 8229600 w 8229600"/>
              <a:gd name="T15" fmla="*/ 4525963 h 45259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9600" h="4525963">
                <a:moveTo>
                  <a:pt x="0" y="0"/>
                </a:moveTo>
                <a:lnTo>
                  <a:pt x="22859" y="0"/>
                </a:lnTo>
                <a:lnTo>
                  <a:pt x="22859" y="12571"/>
                </a:lnTo>
                <a:lnTo>
                  <a:pt x="0" y="125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>
                <a:solidFill>
                  <a:srgbClr val="FFFFFF"/>
                </a:solidFill>
              </a:rPr>
              <a:t>Tell you about our degrees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>
                <a:solidFill>
                  <a:srgbClr val="FFFFFF"/>
                </a:solidFill>
              </a:rPr>
              <a:t>Show you what some graduates have done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3200">
              <a:solidFill>
                <a:srgbClr val="FFFFFF"/>
              </a:solidFill>
            </a:endParaRPr>
          </a:p>
          <a:p>
            <a:pPr marL="215900" indent="-215900"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3200">
              <a:solidFill>
                <a:srgbClr val="FFFFFF"/>
              </a:solidFill>
            </a:endParaRP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3392488"/>
            <a:ext cx="390525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AutoShape 1"/>
          <p:cNvSpPr>
            <a:spLocks noChangeArrowheads="1"/>
          </p:cNvSpPr>
          <p:nvPr/>
        </p:nvSpPr>
        <p:spPr bwMode="auto">
          <a:xfrm>
            <a:off x="0" y="-3175"/>
            <a:ext cx="9144000" cy="1631950"/>
          </a:xfrm>
          <a:custGeom>
            <a:avLst/>
            <a:gdLst>
              <a:gd name="T0" fmla="*/ 9144000 w 9144000"/>
              <a:gd name="T1" fmla="*/ 815975 h 1631950"/>
              <a:gd name="T2" fmla="*/ 4572000 w 9144000"/>
              <a:gd name="T3" fmla="*/ 1631950 h 1631950"/>
              <a:gd name="T4" fmla="*/ 0 w 9144000"/>
              <a:gd name="T5" fmla="*/ 815975 h 1631950"/>
              <a:gd name="T6" fmla="*/ 4572000 w 9144000"/>
              <a:gd name="T7" fmla="*/ 0 h 1631950"/>
              <a:gd name="T8" fmla="*/ 0 60000 65536"/>
              <a:gd name="T9" fmla="*/ 1 60000 65536"/>
              <a:gd name="T10" fmla="*/ 2 60000 65536"/>
              <a:gd name="T11" fmla="*/ 3 60000 65536"/>
              <a:gd name="T12" fmla="*/ 0 w 9144000"/>
              <a:gd name="T13" fmla="*/ 0 h 1631950"/>
              <a:gd name="T14" fmla="*/ 9144000 w 9144000"/>
              <a:gd name="T15" fmla="*/ 1631950 h 16319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631950">
                <a:moveTo>
                  <a:pt x="0" y="0"/>
                </a:moveTo>
                <a:lnTo>
                  <a:pt x="25399" y="0"/>
                </a:lnTo>
                <a:lnTo>
                  <a:pt x="25399" y="4532"/>
                </a:lnTo>
                <a:lnTo>
                  <a:pt x="0" y="4532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 anchorCtr="1">
            <a:prstTxWarp prst="textNoShape">
              <a:avLst/>
            </a:prstTxWarp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27" charset="0"/>
              <a:buNone/>
            </a:pPr>
            <a:endParaRPr lang="en-US" sz="1800"/>
          </a:p>
        </p:txBody>
      </p:sp>
      <p:sp>
        <p:nvSpPr>
          <p:cNvPr id="139267" name="AutoShape 2"/>
          <p:cNvSpPr>
            <a:spLocks noChangeArrowheads="1"/>
          </p:cNvSpPr>
          <p:nvPr/>
        </p:nvSpPr>
        <p:spPr bwMode="auto">
          <a:xfrm>
            <a:off x="250825" y="1460500"/>
            <a:ext cx="8675688" cy="5676900"/>
          </a:xfrm>
          <a:custGeom>
            <a:avLst/>
            <a:gdLst>
              <a:gd name="T0" fmla="*/ 8675688 w 8675688"/>
              <a:gd name="T1" fmla="*/ 2838450 h 5676900"/>
              <a:gd name="T2" fmla="*/ 4337844 w 8675688"/>
              <a:gd name="T3" fmla="*/ 5676900 h 5676900"/>
              <a:gd name="T4" fmla="*/ 0 w 8675688"/>
              <a:gd name="T5" fmla="*/ 2838450 h 5676900"/>
              <a:gd name="T6" fmla="*/ 4337844 w 8675688"/>
              <a:gd name="T7" fmla="*/ 0 h 5676900"/>
              <a:gd name="T8" fmla="*/ 0 60000 65536"/>
              <a:gd name="T9" fmla="*/ 1 60000 65536"/>
              <a:gd name="T10" fmla="*/ 2 60000 65536"/>
              <a:gd name="T11" fmla="*/ 3 60000 65536"/>
              <a:gd name="T12" fmla="*/ 0 w 8675688"/>
              <a:gd name="T13" fmla="*/ 0 h 5676900"/>
              <a:gd name="T14" fmla="*/ 8675688 w 8675688"/>
              <a:gd name="T15" fmla="*/ 5676900 h 56769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75688" h="5676900">
                <a:moveTo>
                  <a:pt x="0" y="0"/>
                </a:moveTo>
                <a:lnTo>
                  <a:pt x="24101" y="0"/>
                </a:lnTo>
                <a:lnTo>
                  <a:pt x="24101" y="15768"/>
                </a:lnTo>
                <a:lnTo>
                  <a:pt x="0" y="15768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 marL="457200" indent="-457200" algn="ctr" hangingPunct="0">
              <a:buClr>
                <a:srgbClr val="000000"/>
              </a:buClr>
              <a:buSzPct val="100000"/>
              <a:buFont typeface="Times New Roman" pitchFamily="127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000">
                <a:solidFill>
                  <a:srgbClr val="FFFFFF"/>
                </a:solidFill>
                <a:ea typeface="ＭＳ Ｐゴシック" pitchFamily="127" charset="-128"/>
                <a:cs typeface="ＭＳ Ｐゴシック" pitchFamily="127" charset="-128"/>
              </a:rPr>
              <a:t> </a:t>
            </a:r>
          </a:p>
          <a:p>
            <a:pPr marL="457200" indent="-457200" hangingPunct="0">
              <a:spcAft>
                <a:spcPts val="575"/>
              </a:spcAft>
              <a:buClr>
                <a:srgbClr val="000000"/>
              </a:buClr>
              <a:buSzPct val="100000"/>
              <a:buFont typeface="Arial" pitchFamily="127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>
                <a:solidFill>
                  <a:srgbClr val="FFFFFF"/>
                </a:solidFill>
                <a:ea typeface="ＭＳ Ｐゴシック" pitchFamily="127" charset="-128"/>
                <a:cs typeface="ＭＳ Ｐゴシック" pitchFamily="127" charset="-128"/>
              </a:rPr>
              <a:t>NEW this year!</a:t>
            </a:r>
          </a:p>
          <a:p>
            <a:pPr marL="457200" indent="-457200" hangingPunct="0">
              <a:spcAft>
                <a:spcPts val="575"/>
              </a:spcAft>
              <a:buClr>
                <a:srgbClr val="000000"/>
              </a:buClr>
              <a:buSzPct val="100000"/>
              <a:buFont typeface="Arial" pitchFamily="127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>
                <a:solidFill>
                  <a:srgbClr val="FFFFFF"/>
                </a:solidFill>
                <a:ea typeface="ＭＳ Ｐゴシック" pitchFamily="127" charset="-128"/>
                <a:cs typeface="ＭＳ Ｐゴシック" pitchFamily="127" charset="-128"/>
              </a:rPr>
              <a:t>A gentle introduction to Computing</a:t>
            </a:r>
          </a:p>
          <a:p>
            <a:pPr marL="457200" indent="-457200" hangingPunct="0">
              <a:spcAft>
                <a:spcPts val="575"/>
              </a:spcAft>
              <a:buClr>
                <a:srgbClr val="000000"/>
              </a:buClr>
              <a:buSzPct val="100000"/>
              <a:buFont typeface="Arial" pitchFamily="127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>
                <a:solidFill>
                  <a:srgbClr val="FFFFFF"/>
                </a:solidFill>
                <a:ea typeface="ＭＳ Ｐゴシック" pitchFamily="127" charset="-128"/>
                <a:cs typeface="ＭＳ Ｐゴシック" pitchFamily="127" charset="-128"/>
              </a:rPr>
              <a:t>Can change to any other scheme after successfully passing the foundation year</a:t>
            </a:r>
          </a:p>
          <a:p>
            <a:pPr marL="457200" indent="-457200" hangingPunct="0">
              <a:spcAft>
                <a:spcPts val="575"/>
              </a:spcAft>
              <a:buClr>
                <a:srgbClr val="000000"/>
              </a:buClr>
              <a:buSzPct val="100000"/>
              <a:buFont typeface="Arial" pitchFamily="127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000">
                <a:solidFill>
                  <a:srgbClr val="FFFFFF"/>
                </a:solidFill>
                <a:ea typeface="ＭＳ Ｐゴシック" pitchFamily="127" charset="-128"/>
                <a:cs typeface="ＭＳ Ｐゴシック" pitchFamily="127" charset="-128"/>
              </a:rPr>
              <a:t>Ideal for mature students or those who did not do as well on their A-levels as expected</a:t>
            </a:r>
          </a:p>
        </p:txBody>
      </p:sp>
      <p:sp>
        <p:nvSpPr>
          <p:cNvPr id="139268" name="Rectangle 1"/>
          <p:cNvSpPr>
            <a:spLocks noChangeArrowheads="1"/>
          </p:cNvSpPr>
          <p:nvPr/>
        </p:nvSpPr>
        <p:spPr bwMode="auto">
          <a:xfrm>
            <a:off x="250825" y="166688"/>
            <a:ext cx="77771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hangingPunct="0">
              <a:buClr>
                <a:srgbClr val="000000"/>
              </a:buClr>
              <a:buSzPct val="100000"/>
              <a:buFont typeface="Times New Roman" pitchFamily="127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3600">
                <a:solidFill>
                  <a:srgbClr val="FFFFFF"/>
                </a:solidFill>
                <a:ea typeface="ＭＳ Ｐゴシック" pitchFamily="127" charset="-128"/>
                <a:cs typeface="ＭＳ Ｐゴシック" pitchFamily="127" charset="-128"/>
              </a:rPr>
              <a:t>BSc Computer Science with a foundation year G40F (4 years)</a:t>
            </a:r>
            <a:endParaRPr lang="en-GB" sz="2800">
              <a:solidFill>
                <a:srgbClr val="FFFFFF"/>
              </a:solidFill>
              <a:ea typeface="ＭＳ Ｐゴシック" pitchFamily="127" charset="-128"/>
              <a:cs typeface="ＭＳ Ｐゴシック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50897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365250"/>
          </a:xfrm>
          <a:extLst/>
        </p:spPr>
        <p:txBody>
          <a:bodyPr/>
          <a:lstStyle/>
          <a:p>
            <a:pPr eaLnBrk="1">
              <a:defRPr/>
            </a:pPr>
            <a:r>
              <a:rPr lang="en-GB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How to get more information:</a:t>
            </a:r>
            <a:br>
              <a:rPr lang="en-GB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38" y="908050"/>
            <a:ext cx="8291512" cy="5197475"/>
          </a:xfrm>
        </p:spPr>
        <p:txBody>
          <a:bodyPr/>
          <a:lstStyle/>
          <a:p>
            <a:pPr eaLnBrk="1">
              <a:spcAft>
                <a:spcPts val="1200"/>
              </a:spcAft>
              <a:buFont typeface="Wingdings" charset="2"/>
              <a:buNone/>
            </a:pPr>
            <a:r>
              <a:rPr lang="en-GB" sz="2800" dirty="0" smtClean="0"/>
              <a:t>Today:</a:t>
            </a:r>
          </a:p>
          <a:p>
            <a:pPr eaLnBrk="1">
              <a:spcAft>
                <a:spcPts val="1200"/>
              </a:spcAft>
              <a:buFont typeface="Wingdings" charset="2"/>
              <a:buNone/>
            </a:pPr>
            <a:r>
              <a:rPr lang="en-GB" sz="2800" dirty="0" smtClean="0">
                <a:solidFill>
                  <a:schemeClr val="hlink"/>
                </a:solidFill>
              </a:rPr>
              <a:t>Please ask! </a:t>
            </a:r>
            <a:r>
              <a:rPr lang="en-GB" sz="2800" dirty="0" smtClean="0">
                <a:solidFill>
                  <a:schemeClr val="hlink"/>
                </a:solidFill>
                <a:hlinkClick r:id="rId2"/>
              </a:rPr>
              <a:t>cs-admissions@aber.ac.uk</a:t>
            </a:r>
            <a:endParaRPr lang="en-GB" sz="2800" dirty="0" smtClean="0">
              <a:solidFill>
                <a:schemeClr val="hlink"/>
              </a:solidFill>
            </a:endParaRPr>
          </a:p>
          <a:p>
            <a:pPr eaLnBrk="1">
              <a:spcAft>
                <a:spcPts val="1200"/>
              </a:spcAft>
              <a:buFont typeface="Wingdings" charset="2"/>
              <a:buNone/>
            </a:pPr>
            <a:r>
              <a:rPr lang="en-GB" sz="2800" dirty="0" smtClean="0"/>
              <a:t>While making your decision about University: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Wingdings" charset="2"/>
              <a:buNone/>
            </a:pPr>
            <a:r>
              <a:rPr lang="en-GB" sz="2800" dirty="0" smtClean="0">
                <a:hlinkClick r:id="rId3"/>
              </a:rPr>
              <a:t>http://courses.aber.ac.uk  </a:t>
            </a:r>
            <a:endParaRPr lang="en-GB" sz="2800" dirty="0" smtClean="0"/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Wingdings" charset="2"/>
              <a:buNone/>
            </a:pPr>
            <a:r>
              <a:rPr lang="en-GB" sz="2800" dirty="0" smtClean="0">
                <a:hlinkClick r:id="rId4"/>
              </a:rPr>
              <a:t>http://www.aber.ac.uk/modules</a:t>
            </a:r>
            <a:endParaRPr lang="en-GB" sz="2800" dirty="0" smtClean="0"/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Wingdings" charset="2"/>
              <a:buNone/>
            </a:pPr>
            <a:r>
              <a:rPr lang="en-GB" sz="2800" dirty="0" smtClean="0"/>
              <a:t>After you apply: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Wingdings" charset="2"/>
              <a:buNone/>
            </a:pPr>
            <a:r>
              <a:rPr lang="en-GB" sz="2800" dirty="0" smtClean="0">
                <a:solidFill>
                  <a:schemeClr val="hlink"/>
                </a:solidFill>
              </a:rPr>
              <a:t>Visit Days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Wingdings" charset="2"/>
              <a:buNone/>
            </a:pPr>
            <a:r>
              <a:rPr lang="en-GB" sz="2800" dirty="0" smtClean="0"/>
              <a:t>Once you are here: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Wingdings" charset="2"/>
              <a:buNone/>
            </a:pPr>
            <a:r>
              <a:rPr lang="en-GB" sz="2800" dirty="0" smtClean="0">
                <a:solidFill>
                  <a:schemeClr val="hlink"/>
                </a:solidFill>
              </a:rPr>
              <a:t>Lots of support available – if you are worried ask!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GB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GB" dirty="0" smtClean="0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GB" dirty="0" smtClean="0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GB" dirty="0" smtClean="0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GB" dirty="0" smtClean="0">
              <a:solidFill>
                <a:schemeClr val="hlink"/>
              </a:solidFill>
            </a:endParaRPr>
          </a:p>
          <a:p>
            <a:pPr eaLnBrk="1">
              <a:buFont typeface="Wingdings" charset="2"/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"/>
          <p:cNvSpPr>
            <a:spLocks noChangeArrowheads="1"/>
          </p:cNvSpPr>
          <p:nvPr/>
        </p:nvSpPr>
        <p:spPr bwMode="auto">
          <a:xfrm>
            <a:off x="250825" y="871538"/>
            <a:ext cx="8008938" cy="3986212"/>
          </a:xfrm>
          <a:custGeom>
            <a:avLst/>
            <a:gdLst>
              <a:gd name="T0" fmla="*/ 8008243 w 8008243"/>
              <a:gd name="T1" fmla="*/ 1993106 h 3986212"/>
              <a:gd name="T2" fmla="*/ 4004122 w 8008243"/>
              <a:gd name="T3" fmla="*/ 3986212 h 3986212"/>
              <a:gd name="T4" fmla="*/ 0 w 8008243"/>
              <a:gd name="T5" fmla="*/ 1993106 h 3986212"/>
              <a:gd name="T6" fmla="*/ 4004122 w 8008243"/>
              <a:gd name="T7" fmla="*/ 0 h 39862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008243"/>
              <a:gd name="T13" fmla="*/ 0 h 3986212"/>
              <a:gd name="T14" fmla="*/ 8008243 w 8008243"/>
              <a:gd name="T15" fmla="*/ 3986212 h 39862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08243" h="3986212">
                <a:moveTo>
                  <a:pt x="0" y="0"/>
                </a:moveTo>
                <a:lnTo>
                  <a:pt x="20340" y="0"/>
                </a:lnTo>
                <a:lnTo>
                  <a:pt x="20340" y="11073"/>
                </a:lnTo>
                <a:lnTo>
                  <a:pt x="0" y="1107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3200">
                <a:solidFill>
                  <a:srgbClr val="FFFFFF"/>
                </a:solidFill>
                <a:ea typeface="ＭＳ Ｐゴシック" charset="-128"/>
              </a:rPr>
              <a:t>Other 2nd year individual games 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3200">
                <a:solidFill>
                  <a:srgbClr val="FFFFFF"/>
                </a:solidFill>
                <a:ea typeface="ＭＳ Ｐゴシック" charset="-128"/>
              </a:rPr>
              <a:t>(from the Interactive web programming module):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3200" u="sng">
                <a:solidFill>
                  <a:srgbClr val="99FF99"/>
                </a:solidFill>
                <a:ea typeface="ＭＳ Ｐゴシック" charset="-128"/>
                <a:hlinkClick r:id="rId3"/>
              </a:rPr>
              <a:t>Connor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3200" u="sng">
                <a:solidFill>
                  <a:srgbClr val="99FF99"/>
                </a:solidFill>
                <a:ea typeface="ＭＳ Ｐゴシック" charset="-128"/>
                <a:hlinkClick r:id="rId4"/>
              </a:rPr>
              <a:t>Gideon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3200" u="sng">
                <a:solidFill>
                  <a:srgbClr val="99FF99"/>
                </a:solidFill>
                <a:ea typeface="ＭＳ Ｐゴシック" charset="-128"/>
                <a:hlinkClick r:id="rId5"/>
              </a:rPr>
              <a:t>Natalia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erUni LogoNEG+wave DarkSOLIDshadow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000" y="-1602000"/>
            <a:ext cx="8601456" cy="607974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699892" y="5600699"/>
            <a:ext cx="7616524" cy="56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lIns="36000" tIns="36000" rIns="36000" bIns="36000" anchor="ctr">
            <a:normAutofit fontScale="92500" lnSpcReduction="2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defRPr/>
            </a:pPr>
            <a:endParaRPr lang="en-GB" sz="1400" dirty="0">
              <a:solidFill>
                <a:schemeClr val="bg1"/>
              </a:solidFill>
              <a:latin typeface="Myriad Pro Semibold"/>
              <a:cs typeface="Myriad Pro Semibold"/>
            </a:endParaRPr>
          </a:p>
          <a:p>
            <a:r>
              <a:rPr lang="en-GB" sz="1400" i="1" dirty="0" smtClean="0">
                <a:solidFill>
                  <a:schemeClr val="bg1"/>
                </a:solidFill>
                <a:latin typeface="Myriad Pro"/>
                <a:cs typeface="Myriad Pro"/>
              </a:rPr>
              <a:t>Am </a:t>
            </a:r>
            <a:r>
              <a:rPr lang="en-GB" sz="1400" i="1" dirty="0" err="1" smtClean="0">
                <a:solidFill>
                  <a:schemeClr val="bg1"/>
                </a:solidFill>
                <a:latin typeface="Myriad Pro"/>
                <a:cs typeface="Myriad Pro"/>
              </a:rPr>
              <a:t>wybodaeth</a:t>
            </a:r>
            <a:r>
              <a:rPr lang="en-GB" sz="1400" i="1" dirty="0" smtClean="0">
                <a:solidFill>
                  <a:schemeClr val="bg1"/>
                </a:solidFill>
                <a:latin typeface="Myriad Pro"/>
                <a:cs typeface="Myriad Pro"/>
              </a:rPr>
              <a:t> </a:t>
            </a:r>
            <a:r>
              <a:rPr lang="en-GB" sz="1400" i="1" dirty="0" err="1" smtClean="0">
                <a:solidFill>
                  <a:schemeClr val="bg1"/>
                </a:solidFill>
                <a:latin typeface="Myriad Pro"/>
                <a:cs typeface="Myriad Pro"/>
              </a:rPr>
              <a:t>ar</a:t>
            </a:r>
            <a:r>
              <a:rPr lang="en-GB" sz="1400" i="1" dirty="0" smtClean="0">
                <a:solidFill>
                  <a:schemeClr val="bg1"/>
                </a:solidFill>
                <a:latin typeface="Myriad Pro"/>
                <a:cs typeface="Myriad Pro"/>
              </a:rPr>
              <a:t> </a:t>
            </a:r>
            <a:r>
              <a:rPr lang="en-GB" sz="1400" i="1" dirty="0" err="1" smtClean="0">
                <a:solidFill>
                  <a:schemeClr val="bg1"/>
                </a:solidFill>
                <a:latin typeface="Myriad Pro"/>
                <a:cs typeface="Myriad Pro"/>
              </a:rPr>
              <a:t>beth</a:t>
            </a:r>
            <a:r>
              <a:rPr lang="en-GB" sz="1400" i="1" dirty="0" smtClean="0">
                <a:solidFill>
                  <a:schemeClr val="bg1"/>
                </a:solidFill>
                <a:latin typeface="Myriad Pro"/>
                <a:cs typeface="Myriad Pro"/>
              </a:rPr>
              <a:t> </a:t>
            </a:r>
            <a:r>
              <a:rPr lang="en-GB" sz="1400" i="1" dirty="0" err="1" smtClean="0">
                <a:solidFill>
                  <a:schemeClr val="bg1"/>
                </a:solidFill>
                <a:latin typeface="Myriad Pro"/>
                <a:cs typeface="Myriad Pro"/>
              </a:rPr>
              <a:t>allech</a:t>
            </a:r>
            <a:r>
              <a:rPr lang="en-GB" sz="1400" i="1" dirty="0" smtClean="0">
                <a:solidFill>
                  <a:schemeClr val="bg1"/>
                </a:solidFill>
                <a:latin typeface="Myriad Pro"/>
                <a:cs typeface="Myriad Pro"/>
              </a:rPr>
              <a:t> CHI </a:t>
            </a:r>
            <a:r>
              <a:rPr lang="en-GB" sz="1400" i="1" dirty="0" err="1" smtClean="0">
                <a:solidFill>
                  <a:schemeClr val="bg1"/>
                </a:solidFill>
                <a:latin typeface="Myriad Pro"/>
                <a:cs typeface="Myriad Pro"/>
              </a:rPr>
              <a:t>dderbyn</a:t>
            </a:r>
            <a:r>
              <a:rPr lang="en-GB" sz="1400" i="1" dirty="0" smtClean="0">
                <a:solidFill>
                  <a:schemeClr val="bg1"/>
                </a:solidFill>
                <a:latin typeface="Myriad Pro"/>
                <a:cs typeface="Myriad Pro"/>
              </a:rPr>
              <a:t>, </a:t>
            </a:r>
            <a:r>
              <a:rPr lang="en-GB" sz="1400" i="1" dirty="0" err="1" smtClean="0">
                <a:solidFill>
                  <a:schemeClr val="bg1"/>
                </a:solidFill>
                <a:latin typeface="Myriad Pro"/>
                <a:cs typeface="Myriad Pro"/>
              </a:rPr>
              <a:t>ewch</a:t>
            </a:r>
            <a:r>
              <a:rPr lang="en-GB" sz="1400" i="1" dirty="0" smtClean="0">
                <a:solidFill>
                  <a:schemeClr val="bg1"/>
                </a:solidFill>
                <a:latin typeface="Myriad Pro"/>
                <a:cs typeface="Myriad Pro"/>
              </a:rPr>
              <a:t> </a:t>
            </a:r>
            <a:r>
              <a:rPr lang="en-GB" sz="1400" i="1" dirty="0" err="1" smtClean="0">
                <a:solidFill>
                  <a:schemeClr val="bg1"/>
                </a:solidFill>
                <a:latin typeface="Myriad Pro"/>
                <a:cs typeface="Myriad Pro"/>
              </a:rPr>
              <a:t>i’r</a:t>
            </a:r>
            <a:r>
              <a:rPr lang="en-GB" sz="1400" i="1" dirty="0" smtClean="0">
                <a:solidFill>
                  <a:schemeClr val="bg1"/>
                </a:solidFill>
                <a:latin typeface="Myriad Pro"/>
                <a:cs typeface="Myriad Pro"/>
              </a:rPr>
              <a:t> </a:t>
            </a:r>
            <a:r>
              <a:rPr lang="en-GB" sz="1400" i="1" dirty="0" err="1" smtClean="0">
                <a:solidFill>
                  <a:schemeClr val="bg1"/>
                </a:solidFill>
                <a:latin typeface="Myriad Pro"/>
                <a:cs typeface="Myriad Pro"/>
              </a:rPr>
              <a:t>wefan</a:t>
            </a:r>
            <a:endParaRPr lang="en-GB" sz="1400" i="1" dirty="0" smtClean="0">
              <a:solidFill>
                <a:schemeClr val="bg1"/>
              </a:solidFill>
              <a:latin typeface="Myriad Pro"/>
              <a:cs typeface="Myriad Pro"/>
            </a:endParaRPr>
          </a:p>
          <a:p>
            <a:r>
              <a:rPr lang="en-GB" sz="1400" i="1" dirty="0" smtClean="0">
                <a:solidFill>
                  <a:schemeClr val="bg1"/>
                </a:solidFill>
                <a:latin typeface="Myriad Pro"/>
                <a:cs typeface="Myriad Pro"/>
              </a:rPr>
              <a:t>For information on what YOU could receive visit our website</a:t>
            </a:r>
            <a:endParaRPr lang="en-GB" sz="1400" i="1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9403399" y="2374751"/>
            <a:ext cx="673417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500" dirty="0">
                <a:solidFill>
                  <a:schemeClr val="bg2"/>
                </a:solidFill>
                <a:latin typeface="Myriad Pro" charset="0"/>
                <a:cs typeface="Myriad Pro" charset="0"/>
              </a:rPr>
              <a:t>The above masthead is mandatory on the first slide of every University presentation.</a:t>
            </a:r>
          </a:p>
          <a:p>
            <a:pPr algn="ctr" eaLnBrk="1" hangingPunct="1"/>
            <a:endParaRPr lang="en-US" sz="2500" dirty="0">
              <a:solidFill>
                <a:schemeClr val="bg2"/>
              </a:solidFill>
              <a:latin typeface="Myriad Pro" charset="0"/>
              <a:cs typeface="Myriad Pro" charset="0"/>
            </a:endParaRPr>
          </a:p>
          <a:p>
            <a:pPr algn="ctr" eaLnBrk="1" hangingPunct="1"/>
            <a:r>
              <a:rPr lang="en-US" sz="2500" dirty="0">
                <a:solidFill>
                  <a:schemeClr val="bg2"/>
                </a:solidFill>
                <a:latin typeface="Myriad Pro" charset="0"/>
                <a:cs typeface="Myriad Pro" charset="0"/>
              </a:rPr>
              <a:t>Department </a:t>
            </a:r>
            <a:r>
              <a:rPr lang="en-US" sz="2500" dirty="0" err="1">
                <a:solidFill>
                  <a:schemeClr val="bg2"/>
                </a:solidFill>
                <a:latin typeface="Myriad Pro" charset="0"/>
                <a:cs typeface="Myriad Pro" charset="0"/>
              </a:rPr>
              <a:t>Colour</a:t>
            </a:r>
            <a:r>
              <a:rPr lang="en-US" sz="2500" dirty="0">
                <a:solidFill>
                  <a:schemeClr val="bg2"/>
                </a:solidFill>
                <a:latin typeface="Myriad Pro" charset="0"/>
                <a:cs typeface="Myriad Pro" charset="0"/>
              </a:rPr>
              <a:t>.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79512" y="1915930"/>
            <a:ext cx="8640959" cy="124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dirty="0" smtClean="0">
                <a:solidFill>
                  <a:schemeClr val="accent3"/>
                </a:solidFill>
                <a:latin typeface="Myriad Pro Light"/>
                <a:cs typeface="Myriad Pro Light"/>
              </a:rPr>
              <a:t>Un </a:t>
            </a:r>
            <a:r>
              <a:rPr lang="en-US" sz="2200" dirty="0" err="1" smtClean="0">
                <a:solidFill>
                  <a:schemeClr val="accent3"/>
                </a:solidFill>
                <a:latin typeface="Myriad Pro Light"/>
                <a:cs typeface="Myriad Pro Light"/>
              </a:rPr>
              <a:t>o’r</a:t>
            </a:r>
            <a:r>
              <a:rPr lang="en-US" sz="2200" dirty="0" smtClean="0">
                <a:solidFill>
                  <a:schemeClr val="accent3"/>
                </a:solidFill>
                <a:latin typeface="Myriad Pro Light"/>
                <a:cs typeface="Myriad Pro Light"/>
              </a:rPr>
              <a:t> </a:t>
            </a:r>
            <a:r>
              <a:rPr lang="en-US" sz="2200" dirty="0" err="1" smtClean="0">
                <a:solidFill>
                  <a:schemeClr val="accent3"/>
                </a:solidFill>
                <a:latin typeface="Myriad Pro Light"/>
                <a:cs typeface="Myriad Pro Light"/>
              </a:rPr>
              <a:t>pecynnau</a:t>
            </a:r>
            <a:r>
              <a:rPr lang="en-US" sz="2200" dirty="0" smtClean="0">
                <a:solidFill>
                  <a:schemeClr val="accent3"/>
                </a:solidFill>
                <a:latin typeface="Myriad Pro Light"/>
                <a:cs typeface="Myriad Pro Light"/>
              </a:rPr>
              <a:t> </a:t>
            </a:r>
            <a:r>
              <a:rPr lang="en-US" sz="2200" dirty="0" err="1" smtClean="0">
                <a:solidFill>
                  <a:schemeClr val="accent3"/>
                </a:solidFill>
                <a:latin typeface="Myriad Pro Light"/>
                <a:cs typeface="Myriad Pro Light"/>
              </a:rPr>
              <a:t>gorau</a:t>
            </a:r>
            <a:r>
              <a:rPr lang="en-US" sz="2200" dirty="0" smtClean="0">
                <a:solidFill>
                  <a:schemeClr val="accent3"/>
                </a:solidFill>
                <a:latin typeface="Myriad Pro Light"/>
                <a:cs typeface="Myriad Pro Light"/>
              </a:rPr>
              <a:t> o </a:t>
            </a:r>
            <a:r>
              <a:rPr lang="en-US" sz="2200" dirty="0" err="1" smtClean="0">
                <a:solidFill>
                  <a:schemeClr val="accent3"/>
                </a:solidFill>
                <a:latin typeface="Myriad Pro Light"/>
                <a:cs typeface="Myriad Pro Light"/>
              </a:rPr>
              <a:t>Ysgoloriaethau</a:t>
            </a:r>
            <a:r>
              <a:rPr lang="en-US" sz="2200" dirty="0" smtClean="0">
                <a:solidFill>
                  <a:schemeClr val="accent3"/>
                </a:solidFill>
                <a:latin typeface="Myriad Pro Light"/>
                <a:cs typeface="Myriad Pro Light"/>
              </a:rPr>
              <a:t> a </a:t>
            </a:r>
            <a:r>
              <a:rPr lang="en-US" sz="2200" dirty="0" err="1" smtClean="0">
                <a:solidFill>
                  <a:schemeClr val="accent3"/>
                </a:solidFill>
                <a:latin typeface="Myriad Pro Light"/>
                <a:cs typeface="Myriad Pro Light"/>
              </a:rPr>
              <a:t>Bwrsariaethau</a:t>
            </a:r>
            <a:r>
              <a:rPr lang="en-US" sz="2200" dirty="0" smtClean="0">
                <a:solidFill>
                  <a:schemeClr val="accent3"/>
                </a:solidFill>
                <a:latin typeface="Myriad Pro Light"/>
                <a:cs typeface="Myriad Pro Light"/>
              </a:rPr>
              <a:t> </a:t>
            </a:r>
            <a:r>
              <a:rPr lang="en-US" sz="2200" dirty="0" err="1" smtClean="0">
                <a:solidFill>
                  <a:schemeClr val="accent3"/>
                </a:solidFill>
                <a:latin typeface="Myriad Pro Light"/>
                <a:cs typeface="Myriad Pro Light"/>
              </a:rPr>
              <a:t>yn</a:t>
            </a:r>
            <a:r>
              <a:rPr lang="en-US" sz="2200" dirty="0" smtClean="0">
                <a:solidFill>
                  <a:schemeClr val="accent3"/>
                </a:solidFill>
                <a:latin typeface="Myriad Pro Light"/>
                <a:cs typeface="Myriad Pro Light"/>
              </a:rPr>
              <a:t> y DU</a:t>
            </a:r>
          </a:p>
          <a:p>
            <a:pPr eaLnBrk="1" hangingPunct="1"/>
            <a:endParaRPr lang="en-US" sz="1400" dirty="0" smtClean="0">
              <a:solidFill>
                <a:schemeClr val="accent3"/>
              </a:solidFill>
              <a:latin typeface="Myriad Pro Light"/>
              <a:cs typeface="Myriad Pro Light"/>
            </a:endParaRPr>
          </a:p>
          <a:p>
            <a:pPr eaLnBrk="1" hangingPunct="1"/>
            <a:r>
              <a:rPr lang="en-US" sz="2200" dirty="0" smtClean="0">
                <a:solidFill>
                  <a:schemeClr val="accent3"/>
                </a:solidFill>
                <a:latin typeface="Myriad Pro Light"/>
                <a:cs typeface="Myriad Pro Light"/>
              </a:rPr>
              <a:t>One of the best Scholarship and Bursary packages in the </a:t>
            </a:r>
            <a:r>
              <a:rPr lang="en-US" sz="2200" dirty="0">
                <a:solidFill>
                  <a:schemeClr val="accent3"/>
                </a:solidFill>
                <a:latin typeface="Myriad Pro Light"/>
                <a:cs typeface="Myriad Pro Light"/>
              </a:rPr>
              <a:t>UK: </a:t>
            </a:r>
            <a:r>
              <a:rPr lang="en-US" sz="2200" dirty="0">
                <a:solidFill>
                  <a:schemeClr val="accent3"/>
                </a:solidFill>
                <a:latin typeface="Myriad Pro Light"/>
                <a:cs typeface="Myriad Pro Light"/>
                <a:hlinkClick r:id="rId4"/>
              </a:rPr>
              <a:t>http://www.aber.ac.uk/en/scholarships-bursaries</a:t>
            </a:r>
            <a:r>
              <a:rPr lang="en-US" sz="2200" dirty="0" smtClean="0">
                <a:solidFill>
                  <a:schemeClr val="accent3"/>
                </a:solidFill>
                <a:latin typeface="Myriad Pro Light"/>
                <a:cs typeface="Myriad Pro Light"/>
                <a:hlinkClick r:id="rId4"/>
              </a:rPr>
              <a:t>/</a:t>
            </a:r>
            <a:r>
              <a:rPr lang="en-US" sz="2200" dirty="0" smtClean="0">
                <a:solidFill>
                  <a:schemeClr val="accent3"/>
                </a:solidFill>
                <a:latin typeface="Myriad Pro Light"/>
                <a:cs typeface="Myriad Pro Light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3576" y="3713982"/>
            <a:ext cx="4520472" cy="1065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yriad Pro Bold"/>
                <a:cs typeface="Myriad Pro Light"/>
              </a:rPr>
              <a:t>Ar</a:t>
            </a:r>
            <a:r>
              <a:rPr lang="en-GB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yriad Pro Bold"/>
                <a:cs typeface="Myriad Pro Light"/>
              </a:rPr>
              <a:t> </a:t>
            </a:r>
            <a:r>
              <a:rPr lang="en-GB" sz="1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yriad Pro Bold"/>
                <a:cs typeface="Myriad Pro Light"/>
              </a:rPr>
              <a:t>gyfer</a:t>
            </a:r>
            <a:r>
              <a:rPr lang="en-GB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yriad Pro Bold"/>
                <a:cs typeface="Myriad Pro Light"/>
              </a:rPr>
              <a:t> POB </a:t>
            </a:r>
            <a:r>
              <a:rPr lang="en-GB" sz="1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yriad Pro Bold"/>
                <a:cs typeface="Myriad Pro Light"/>
              </a:rPr>
              <a:t>cwrs</a:t>
            </a:r>
            <a:endParaRPr lang="en-GB" sz="1600" dirty="0" smtClean="0">
              <a:solidFill>
                <a:schemeClr val="accent1">
                  <a:lumMod val="60000"/>
                  <a:lumOff val="40000"/>
                </a:schemeClr>
              </a:solidFill>
              <a:latin typeface="Myriad Pro Bold"/>
              <a:cs typeface="Myriad Pro Ligh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GB" sz="1000" dirty="0" smtClean="0">
              <a:solidFill>
                <a:schemeClr val="accent1">
                  <a:lumMod val="60000"/>
                  <a:lumOff val="40000"/>
                </a:schemeClr>
              </a:solidFill>
              <a:latin typeface="Myriad Pro Bold"/>
              <a:cs typeface="Myriad Pro Ligh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yriad Pro Bold"/>
                <a:cs typeface="Myriad Pro Light"/>
              </a:rPr>
              <a:t>Yn</a:t>
            </a:r>
            <a:r>
              <a:rPr lang="en-GB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yriad Pro Bold"/>
                <a:cs typeface="Myriad Pro Light"/>
              </a:rPr>
              <a:t> </a:t>
            </a:r>
            <a:r>
              <a:rPr lang="en-GB" sz="1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yriad Pro Bold"/>
                <a:cs typeface="Myriad Pro Light"/>
              </a:rPr>
              <a:t>ychwanegol</a:t>
            </a:r>
            <a:r>
              <a:rPr lang="en-GB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yriad Pro Bold"/>
                <a:cs typeface="Myriad Pro Light"/>
              </a:rPr>
              <a:t> i </a:t>
            </a:r>
            <a:r>
              <a:rPr lang="en-GB" sz="1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yriad Pro Bold"/>
                <a:cs typeface="Myriad Pro Light"/>
              </a:rPr>
              <a:t>grantiau</a:t>
            </a:r>
            <a:r>
              <a:rPr lang="en-GB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yriad Pro Bold"/>
                <a:cs typeface="Myriad Pro Light"/>
              </a:rPr>
              <a:t> / </a:t>
            </a:r>
            <a:r>
              <a:rPr lang="en-GB" sz="1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yriad Pro Bold"/>
                <a:cs typeface="Myriad Pro Light"/>
              </a:rPr>
              <a:t>benthyciadau</a:t>
            </a:r>
            <a:endParaRPr lang="en-GB" sz="1600" dirty="0" smtClean="0">
              <a:solidFill>
                <a:schemeClr val="accent1">
                  <a:lumMod val="60000"/>
                  <a:lumOff val="40000"/>
                </a:schemeClr>
              </a:solidFill>
              <a:latin typeface="Myriad Pro Bold"/>
              <a:cs typeface="Myriad Pro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accent1">
                  <a:lumMod val="60000"/>
                  <a:lumOff val="40000"/>
                </a:schemeClr>
              </a:solidFill>
              <a:latin typeface="Myriad Pro Bold"/>
              <a:cs typeface="Myriad Pro Ligh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yriad Pro Bold"/>
                <a:cs typeface="Myriad Pro Light"/>
              </a:rPr>
              <a:t>Gwerth</a:t>
            </a:r>
            <a:r>
              <a:rPr lang="en-GB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yriad Pro Bold"/>
                <a:cs typeface="Myriad Pro Light"/>
              </a:rPr>
              <a:t> </a:t>
            </a:r>
            <a:r>
              <a:rPr lang="en-GB" sz="1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yriad Pro Bold"/>
                <a:cs typeface="Myriad Pro Light"/>
              </a:rPr>
              <a:t>hyd</a:t>
            </a:r>
            <a:r>
              <a:rPr lang="en-GB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yriad Pro Bold"/>
                <a:cs typeface="Myriad Pro Light"/>
              </a:rPr>
              <a:t> at £15,000</a:t>
            </a:r>
            <a:endParaRPr lang="en-GB" sz="1100" dirty="0" smtClean="0">
              <a:solidFill>
                <a:schemeClr val="accent1">
                  <a:lumMod val="60000"/>
                  <a:lumOff val="40000"/>
                </a:schemeClr>
              </a:solidFill>
              <a:latin typeface="Myriad Pro Light"/>
              <a:cs typeface="Myriad Pro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2228" y="3714174"/>
            <a:ext cx="3263952" cy="1065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yriad Pro Bold"/>
                <a:cs typeface="Myriad Pro Light"/>
              </a:rPr>
              <a:t>Available for ALL courses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accent1">
                  <a:lumMod val="60000"/>
                  <a:lumOff val="40000"/>
                </a:schemeClr>
              </a:solidFill>
              <a:latin typeface="Myriad Pro Bold"/>
              <a:cs typeface="Myriad Pro Ligh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yriad Pro Bold"/>
                <a:cs typeface="Myriad Pro Light"/>
              </a:rPr>
              <a:t>In addition to grants / loans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accent1">
                  <a:lumMod val="60000"/>
                  <a:lumOff val="40000"/>
                </a:schemeClr>
              </a:solidFill>
              <a:latin typeface="Myriad Pro Bold"/>
              <a:cs typeface="Myriad Pro Ligh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yriad Pro Bold"/>
                <a:cs typeface="Myriad Pro Light"/>
              </a:rPr>
              <a:t>Receive up to £15,000</a:t>
            </a:r>
            <a:endParaRPr lang="en-GB" sz="1100" dirty="0" smtClean="0">
              <a:solidFill>
                <a:schemeClr val="accent1">
                  <a:lumMod val="60000"/>
                  <a:lumOff val="40000"/>
                </a:schemeClr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08891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1"/>
          <p:cNvSpPr>
            <a:spLocks noChangeArrowheads="1"/>
          </p:cNvSpPr>
          <p:nvPr/>
        </p:nvSpPr>
        <p:spPr bwMode="auto">
          <a:xfrm>
            <a:off x="2894013" y="765175"/>
            <a:ext cx="6069012" cy="5254625"/>
          </a:xfrm>
          <a:custGeom>
            <a:avLst/>
            <a:gdLst>
              <a:gd name="T0" fmla="*/ 6069012 w 6069012"/>
              <a:gd name="T1" fmla="*/ 2627548 h 5255096"/>
              <a:gd name="T2" fmla="*/ 3034506 w 6069012"/>
              <a:gd name="T3" fmla="*/ 5255096 h 5255096"/>
              <a:gd name="T4" fmla="*/ 0 w 6069012"/>
              <a:gd name="T5" fmla="*/ 2627548 h 5255096"/>
              <a:gd name="T6" fmla="*/ 3034506 w 6069012"/>
              <a:gd name="T7" fmla="*/ 0 h 5255096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6069012"/>
              <a:gd name="T13" fmla="*/ 0 h 5255096"/>
              <a:gd name="T14" fmla="*/ 6069012 w 6069012"/>
              <a:gd name="T15" fmla="*/ 5255096 h 52550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69012" h="5255096">
                <a:moveTo>
                  <a:pt x="0" y="0"/>
                </a:moveTo>
                <a:lnTo>
                  <a:pt x="16860" y="0"/>
                </a:lnTo>
                <a:lnTo>
                  <a:pt x="16860" y="13000"/>
                </a:lnTo>
                <a:lnTo>
                  <a:pt x="0" y="13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From Bulgaria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Computer Science – G401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Worked for Information Services </a:t>
            </a:r>
            <a:br>
              <a:rPr lang="en-GB" sz="26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in Industrial Year 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Final project: Mapping out scientific </a:t>
            </a:r>
            <a:br>
              <a:rPr lang="en-GB" sz="26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funding opportunities 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Won JISC funding of £5000 to </a:t>
            </a:r>
            <a:br>
              <a:rPr lang="en-GB" sz="26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further develop his project in summer </a:t>
            </a:r>
            <a:br>
              <a:rPr lang="en-GB" sz="26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2013 (Student Summer of Innovation)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Went to work for </a:t>
            </a:r>
            <a:r>
              <a:rPr lang="en-GB" sz="2600" u="sng">
                <a:solidFill>
                  <a:srgbClr val="FFFFFF"/>
                </a:solidFill>
                <a:ea typeface="ＭＳ Ｐゴシック" charset="-128"/>
                <a:hlinkClick r:id="rId3"/>
              </a:rPr>
              <a:t>CottageLabs</a:t>
            </a: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 in </a:t>
            </a:r>
            <a:br>
              <a:rPr lang="en-GB" sz="26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Cardiff/Edinburgh as an open </a:t>
            </a:r>
            <a:br>
              <a:rPr lang="en-GB" sz="26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source programmer</a:t>
            </a:r>
          </a:p>
        </p:txBody>
      </p:sp>
      <p:sp>
        <p:nvSpPr>
          <p:cNvPr id="37891" name="AutoShape 2"/>
          <p:cNvSpPr>
            <a:spLocks noChangeArrowheads="1"/>
          </p:cNvSpPr>
          <p:nvPr/>
        </p:nvSpPr>
        <p:spPr bwMode="auto">
          <a:xfrm>
            <a:off x="1908175" y="277813"/>
            <a:ext cx="6778625" cy="1139825"/>
          </a:xfrm>
          <a:custGeom>
            <a:avLst/>
            <a:gdLst>
              <a:gd name="T0" fmla="*/ 6778625 w 6778625"/>
              <a:gd name="T1" fmla="*/ 569913 h 1139825"/>
              <a:gd name="T2" fmla="*/ 3389313 w 6778625"/>
              <a:gd name="T3" fmla="*/ 1139825 h 1139825"/>
              <a:gd name="T4" fmla="*/ 0 w 6778625"/>
              <a:gd name="T5" fmla="*/ 569913 h 1139825"/>
              <a:gd name="T6" fmla="*/ 3389313 w 6778625"/>
              <a:gd name="T7" fmla="*/ 0 h 11398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6778625"/>
              <a:gd name="T13" fmla="*/ 0 h 1139825"/>
              <a:gd name="T14" fmla="*/ 6778625 w 6778625"/>
              <a:gd name="T15" fmla="*/ 1139825 h 1139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78625" h="1139825">
                <a:moveTo>
                  <a:pt x="0" y="0"/>
                </a:moveTo>
                <a:lnTo>
                  <a:pt x="18829" y="0"/>
                </a:lnTo>
                <a:lnTo>
                  <a:pt x="18829" y="3165"/>
                </a:lnTo>
                <a:lnTo>
                  <a:pt x="0" y="31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4400">
                <a:solidFill>
                  <a:srgbClr val="FFFFFF"/>
                </a:solidFill>
                <a:ea typeface="ＭＳ Ｐゴシック" charset="-128"/>
              </a:rPr>
              <a:t>Emanuil Tolev </a:t>
            </a: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628775"/>
            <a:ext cx="2519363" cy="238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1"/>
          <p:cNvSpPr>
            <a:spLocks noChangeArrowheads="1"/>
          </p:cNvSpPr>
          <p:nvPr/>
        </p:nvSpPr>
        <p:spPr bwMode="auto">
          <a:xfrm>
            <a:off x="4643438" y="277813"/>
            <a:ext cx="4275137" cy="1139825"/>
          </a:xfrm>
          <a:custGeom>
            <a:avLst/>
            <a:gdLst>
              <a:gd name="T0" fmla="*/ 4274567 w 4274567"/>
              <a:gd name="T1" fmla="*/ 569913 h 1139825"/>
              <a:gd name="T2" fmla="*/ 2137284 w 4274567"/>
              <a:gd name="T3" fmla="*/ 1139825 h 1139825"/>
              <a:gd name="T4" fmla="*/ 0 w 4274567"/>
              <a:gd name="T5" fmla="*/ 569913 h 1139825"/>
              <a:gd name="T6" fmla="*/ 2137284 w 4274567"/>
              <a:gd name="T7" fmla="*/ 0 h 11398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274567"/>
              <a:gd name="T13" fmla="*/ 0 h 1139825"/>
              <a:gd name="T14" fmla="*/ 4274567 w 4274567"/>
              <a:gd name="T15" fmla="*/ 1139825 h 1139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74567" h="1139825">
                <a:moveTo>
                  <a:pt x="0" y="0"/>
                </a:moveTo>
                <a:lnTo>
                  <a:pt x="18276" y="0"/>
                </a:lnTo>
                <a:lnTo>
                  <a:pt x="18276" y="3165"/>
                </a:lnTo>
                <a:lnTo>
                  <a:pt x="0" y="31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4400">
                <a:solidFill>
                  <a:srgbClr val="FFFFFF"/>
                </a:solidFill>
                <a:ea typeface="ＭＳ Ｐゴシック" charset="-128"/>
              </a:rPr>
              <a:t>Matthew Harrison-Jones</a:t>
            </a:r>
          </a:p>
        </p:txBody>
      </p:sp>
      <p:sp>
        <p:nvSpPr>
          <p:cNvPr id="38915" name="AutoShape 2"/>
          <p:cNvSpPr>
            <a:spLocks noChangeArrowheads="1"/>
          </p:cNvSpPr>
          <p:nvPr/>
        </p:nvSpPr>
        <p:spPr bwMode="auto">
          <a:xfrm>
            <a:off x="2482850" y="1268413"/>
            <a:ext cx="6202363" cy="4856162"/>
          </a:xfrm>
          <a:custGeom>
            <a:avLst/>
            <a:gdLst>
              <a:gd name="T0" fmla="*/ 6202363 w 6202363"/>
              <a:gd name="T1" fmla="*/ 2428081 h 4856162"/>
              <a:gd name="T2" fmla="*/ 3101182 w 6202363"/>
              <a:gd name="T3" fmla="*/ 4856162 h 4856162"/>
              <a:gd name="T4" fmla="*/ 0 w 6202363"/>
              <a:gd name="T5" fmla="*/ 2428081 h 4856162"/>
              <a:gd name="T6" fmla="*/ 3101182 w 6202363"/>
              <a:gd name="T7" fmla="*/ 0 h 48561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6202363"/>
              <a:gd name="T13" fmla="*/ 0 h 4856162"/>
              <a:gd name="T14" fmla="*/ 6202363 w 6202363"/>
              <a:gd name="T15" fmla="*/ 4856162 h 4856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02363" h="4856162">
                <a:moveTo>
                  <a:pt x="0" y="0"/>
                </a:moveTo>
                <a:lnTo>
                  <a:pt x="17230" y="0"/>
                </a:lnTo>
                <a:lnTo>
                  <a:pt x="17230" y="13492"/>
                </a:lnTo>
                <a:lnTo>
                  <a:pt x="0" y="1349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Internet Computing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Developed an HTML5 application to </a:t>
            </a:r>
            <a:br>
              <a:rPr lang="en-GB" sz="26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model fish population for IBERS staff </a:t>
            </a:r>
            <a:br>
              <a:rPr lang="en-GB" sz="26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as a summer project 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Final year project: Kinect controls </a:t>
            </a:r>
            <a:br>
              <a:rPr lang="en-GB" sz="26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for an HTML5 games console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Went to work for a Kickstarter-funded </a:t>
            </a:r>
            <a:br>
              <a:rPr lang="en-GB" sz="26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startup company (Ghost)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Now working for Clock, a digital agency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 sz="2600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997200"/>
            <a:ext cx="215900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1"/>
          <p:cNvSpPr>
            <a:spLocks noChangeArrowheads="1"/>
          </p:cNvSpPr>
          <p:nvPr/>
        </p:nvSpPr>
        <p:spPr bwMode="auto">
          <a:xfrm>
            <a:off x="2339975" y="277813"/>
            <a:ext cx="6578600" cy="1139825"/>
          </a:xfrm>
          <a:custGeom>
            <a:avLst/>
            <a:gdLst>
              <a:gd name="T0" fmla="*/ 6578600 w 6578600"/>
              <a:gd name="T1" fmla="*/ 569913 h 1139825"/>
              <a:gd name="T2" fmla="*/ 3289300 w 6578600"/>
              <a:gd name="T3" fmla="*/ 1139825 h 1139825"/>
              <a:gd name="T4" fmla="*/ 0 w 6578600"/>
              <a:gd name="T5" fmla="*/ 569913 h 1139825"/>
              <a:gd name="T6" fmla="*/ 3289300 w 6578600"/>
              <a:gd name="T7" fmla="*/ 0 h 11398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6578600"/>
              <a:gd name="T13" fmla="*/ 0 h 1139825"/>
              <a:gd name="T14" fmla="*/ 6578600 w 6578600"/>
              <a:gd name="T15" fmla="*/ 1139825 h 1139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578600" h="1139825">
                <a:moveTo>
                  <a:pt x="0" y="0"/>
                </a:moveTo>
                <a:lnTo>
                  <a:pt x="18276" y="0"/>
                </a:lnTo>
                <a:lnTo>
                  <a:pt x="18276" y="3165"/>
                </a:lnTo>
                <a:lnTo>
                  <a:pt x="0" y="31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4400">
                <a:solidFill>
                  <a:srgbClr val="FFFFFF"/>
                </a:solidFill>
                <a:ea typeface="ＭＳ Ｐゴシック" charset="-128"/>
              </a:rPr>
              <a:t>Huldah Knox-Thomas</a:t>
            </a:r>
          </a:p>
        </p:txBody>
      </p:sp>
      <p:sp>
        <p:nvSpPr>
          <p:cNvPr id="39939" name="AutoShape 2"/>
          <p:cNvSpPr>
            <a:spLocks noChangeArrowheads="1"/>
          </p:cNvSpPr>
          <p:nvPr/>
        </p:nvSpPr>
        <p:spPr bwMode="auto">
          <a:xfrm>
            <a:off x="2627313" y="1268413"/>
            <a:ext cx="6202362" cy="4856162"/>
          </a:xfrm>
          <a:custGeom>
            <a:avLst/>
            <a:gdLst>
              <a:gd name="T0" fmla="*/ 6202362 w 6202362"/>
              <a:gd name="T1" fmla="*/ 2428081 h 4856162"/>
              <a:gd name="T2" fmla="*/ 3101181 w 6202362"/>
              <a:gd name="T3" fmla="*/ 4856162 h 4856162"/>
              <a:gd name="T4" fmla="*/ 0 w 6202362"/>
              <a:gd name="T5" fmla="*/ 2428081 h 4856162"/>
              <a:gd name="T6" fmla="*/ 3101181 w 6202362"/>
              <a:gd name="T7" fmla="*/ 0 h 48561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6202362"/>
              <a:gd name="T13" fmla="*/ 0 h 4856162"/>
              <a:gd name="T14" fmla="*/ 6202362 w 6202362"/>
              <a:gd name="T15" fmla="*/ 4856162 h 4856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02362" h="4856162">
                <a:moveTo>
                  <a:pt x="0" y="0"/>
                </a:moveTo>
                <a:lnTo>
                  <a:pt x="17230" y="0"/>
                </a:lnTo>
                <a:lnTo>
                  <a:pt x="17230" y="13492"/>
                </a:lnTo>
                <a:lnTo>
                  <a:pt x="0" y="1349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From Aberystwyth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Internet Computing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Did her degree as a mature student, </a:t>
            </a:r>
            <a:br>
              <a:rPr lang="en-GB" sz="26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and a single mother 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Involved in volunteering, RAG, </a:t>
            </a:r>
            <a:br>
              <a:rPr lang="en-GB" sz="26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Mature Students Union, </a:t>
            </a:r>
            <a:br>
              <a:rPr lang="en-GB" sz="26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Union Events and Integration Officer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Final year project: </a:t>
            </a:r>
            <a:br>
              <a:rPr lang="en-GB" sz="26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A one stop site for all information </a:t>
            </a:r>
            <a:br>
              <a:rPr lang="en-GB" sz="26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relating to events, people and places in </a:t>
            </a:r>
            <a:br>
              <a:rPr lang="en-GB" sz="26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Aberystwyth 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600">
                <a:solidFill>
                  <a:srgbClr val="FFFFFF"/>
                </a:solidFill>
                <a:ea typeface="ＭＳ Ｐゴシック" charset="-128"/>
              </a:rPr>
              <a:t>Still organising events in Aber now.</a:t>
            </a: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196975"/>
            <a:ext cx="2159000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1"/>
          <p:cNvSpPr>
            <a:spLocks noChangeArrowheads="1"/>
          </p:cNvSpPr>
          <p:nvPr/>
        </p:nvSpPr>
        <p:spPr bwMode="auto">
          <a:xfrm>
            <a:off x="4572000" y="277813"/>
            <a:ext cx="4114800" cy="1139825"/>
          </a:xfrm>
          <a:custGeom>
            <a:avLst/>
            <a:gdLst>
              <a:gd name="T0" fmla="*/ 4114800 w 4114800"/>
              <a:gd name="T1" fmla="*/ 569913 h 1139825"/>
              <a:gd name="T2" fmla="*/ 2057400 w 4114800"/>
              <a:gd name="T3" fmla="*/ 1139825 h 1139825"/>
              <a:gd name="T4" fmla="*/ 0 w 4114800"/>
              <a:gd name="T5" fmla="*/ 569913 h 1139825"/>
              <a:gd name="T6" fmla="*/ 2057400 w 4114800"/>
              <a:gd name="T7" fmla="*/ 0 h 11398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114800"/>
              <a:gd name="T13" fmla="*/ 0 h 1139825"/>
              <a:gd name="T14" fmla="*/ 4114800 w 4114800"/>
              <a:gd name="T15" fmla="*/ 1139825 h 1139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14800" h="1139825">
                <a:moveTo>
                  <a:pt x="0" y="0"/>
                </a:moveTo>
                <a:lnTo>
                  <a:pt x="21629" y="0"/>
                </a:lnTo>
                <a:lnTo>
                  <a:pt x="21629" y="3165"/>
                </a:lnTo>
                <a:lnTo>
                  <a:pt x="0" y="31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4400">
                <a:solidFill>
                  <a:srgbClr val="FFFFFF"/>
                </a:solidFill>
                <a:ea typeface="ＭＳ Ｐゴシック" charset="-128"/>
              </a:rPr>
              <a:t>Tom Blanchard</a:t>
            </a:r>
          </a:p>
        </p:txBody>
      </p:sp>
      <p:sp>
        <p:nvSpPr>
          <p:cNvPr id="40963" name="AutoShape 2"/>
          <p:cNvSpPr>
            <a:spLocks noChangeArrowheads="1"/>
          </p:cNvSpPr>
          <p:nvPr/>
        </p:nvSpPr>
        <p:spPr bwMode="auto">
          <a:xfrm>
            <a:off x="3024188" y="1520825"/>
            <a:ext cx="5680075" cy="4751388"/>
          </a:xfrm>
          <a:custGeom>
            <a:avLst/>
            <a:gdLst>
              <a:gd name="T0" fmla="*/ 5680075 w 5680075"/>
              <a:gd name="T1" fmla="*/ 2375694 h 4751388"/>
              <a:gd name="T2" fmla="*/ 2840038 w 5680075"/>
              <a:gd name="T3" fmla="*/ 4751388 h 4751388"/>
              <a:gd name="T4" fmla="*/ 0 w 5680075"/>
              <a:gd name="T5" fmla="*/ 2375694 h 4751388"/>
              <a:gd name="T6" fmla="*/ 2840038 w 5680075"/>
              <a:gd name="T7" fmla="*/ 0 h 475138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680075"/>
              <a:gd name="T13" fmla="*/ 0 h 4751388"/>
              <a:gd name="T14" fmla="*/ 5680075 w 5680075"/>
              <a:gd name="T15" fmla="*/ 4751388 h 47513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80075" h="4751388">
                <a:moveTo>
                  <a:pt x="0" y="0"/>
                </a:moveTo>
                <a:lnTo>
                  <a:pt x="15779" y="0"/>
                </a:lnTo>
                <a:lnTo>
                  <a:pt x="15779" y="13200"/>
                </a:lnTo>
                <a:lnTo>
                  <a:pt x="0" y="132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800">
                <a:solidFill>
                  <a:srgbClr val="FFFFFF"/>
                </a:solidFill>
                <a:ea typeface="ＭＳ Ｐゴシック" charset="-128"/>
              </a:rPr>
              <a:t>from Brighton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800">
                <a:solidFill>
                  <a:srgbClr val="FFFFFF"/>
                </a:solidFill>
                <a:ea typeface="ＭＳ Ｐゴシック" charset="-128"/>
              </a:rPr>
              <a:t>AI and Robotics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800">
                <a:solidFill>
                  <a:srgbClr val="FFFFFF"/>
                </a:solidFill>
                <a:ea typeface="ＭＳ Ｐゴシック" charset="-128"/>
              </a:rPr>
              <a:t>Industrial Year working for </a:t>
            </a:r>
            <a:br>
              <a:rPr lang="en-GB" sz="28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800">
                <a:solidFill>
                  <a:srgbClr val="FFFFFF"/>
                </a:solidFill>
                <a:ea typeface="ＭＳ Ｐゴシック" charset="-128"/>
              </a:rPr>
              <a:t>Dr. Mark Neal in the department 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800">
                <a:solidFill>
                  <a:srgbClr val="FFFFFF"/>
                </a:solidFill>
                <a:ea typeface="ＭＳ Ｐゴシック" charset="-128"/>
              </a:rPr>
              <a:t>Final Year project: Development </a:t>
            </a:r>
            <a:br>
              <a:rPr lang="en-GB" sz="28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800">
                <a:solidFill>
                  <a:srgbClr val="FFFFFF"/>
                </a:solidFill>
                <a:ea typeface="ＭＳ Ｐゴシック" charset="-128"/>
              </a:rPr>
              <a:t>of an Autonomous Tethered and </a:t>
            </a:r>
            <a:br>
              <a:rPr lang="en-GB" sz="28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800">
                <a:solidFill>
                  <a:srgbClr val="FFFFFF"/>
                </a:solidFill>
                <a:ea typeface="ＭＳ Ｐゴシック" charset="-128"/>
              </a:rPr>
              <a:t>Submersible Data Buoy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800">
                <a:solidFill>
                  <a:srgbClr val="FFFFFF"/>
                </a:solidFill>
                <a:ea typeface="ＭＳ Ｐゴシック" charset="-128"/>
              </a:rPr>
              <a:t>Now: PhD</a:t>
            </a: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017588"/>
            <a:ext cx="2717800" cy="408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1"/>
          <p:cNvSpPr>
            <a:spLocks noChangeArrowheads="1"/>
          </p:cNvSpPr>
          <p:nvPr/>
        </p:nvSpPr>
        <p:spPr bwMode="auto">
          <a:xfrm>
            <a:off x="1763713" y="277813"/>
            <a:ext cx="6923087" cy="1139825"/>
          </a:xfrm>
          <a:custGeom>
            <a:avLst/>
            <a:gdLst>
              <a:gd name="T0" fmla="*/ 6923112 w 6923112"/>
              <a:gd name="T1" fmla="*/ 569913 h 1139825"/>
              <a:gd name="T2" fmla="*/ 3461556 w 6923112"/>
              <a:gd name="T3" fmla="*/ 1139825 h 1139825"/>
              <a:gd name="T4" fmla="*/ 0 w 6923112"/>
              <a:gd name="T5" fmla="*/ 569913 h 1139825"/>
              <a:gd name="T6" fmla="*/ 3461556 w 6923112"/>
              <a:gd name="T7" fmla="*/ 0 h 11398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6923112"/>
              <a:gd name="T13" fmla="*/ 0 h 1139825"/>
              <a:gd name="T14" fmla="*/ 6923112 w 6923112"/>
              <a:gd name="T15" fmla="*/ 1139825 h 1139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23112" h="1139825">
                <a:moveTo>
                  <a:pt x="0" y="0"/>
                </a:moveTo>
                <a:lnTo>
                  <a:pt x="17228" y="0"/>
                </a:lnTo>
                <a:lnTo>
                  <a:pt x="17228" y="3165"/>
                </a:lnTo>
                <a:lnTo>
                  <a:pt x="0" y="31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4400">
                <a:solidFill>
                  <a:srgbClr val="FFFFFF"/>
                </a:solidFill>
                <a:ea typeface="ＭＳ Ｐゴシック" charset="-128"/>
              </a:rPr>
              <a:t>Rob Yeates</a:t>
            </a:r>
          </a:p>
        </p:txBody>
      </p:sp>
      <p:sp>
        <p:nvSpPr>
          <p:cNvPr id="28675" name="AutoShape 2"/>
          <p:cNvSpPr>
            <a:spLocks noChangeArrowheads="1"/>
          </p:cNvSpPr>
          <p:nvPr/>
        </p:nvSpPr>
        <p:spPr bwMode="auto">
          <a:xfrm>
            <a:off x="2771775" y="1268413"/>
            <a:ext cx="6051550" cy="4856162"/>
          </a:xfrm>
          <a:custGeom>
            <a:avLst/>
            <a:gdLst>
              <a:gd name="T0" fmla="*/ 6051550 w 6051550"/>
              <a:gd name="T1" fmla="*/ 2428081 h 4856162"/>
              <a:gd name="T2" fmla="*/ 3025775 w 6051550"/>
              <a:gd name="T3" fmla="*/ 4856162 h 4856162"/>
              <a:gd name="T4" fmla="*/ 0 w 6051550"/>
              <a:gd name="T5" fmla="*/ 2428081 h 4856162"/>
              <a:gd name="T6" fmla="*/ 3025775 w 6051550"/>
              <a:gd name="T7" fmla="*/ 0 h 48561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6051550"/>
              <a:gd name="T13" fmla="*/ 0 h 4856162"/>
              <a:gd name="T14" fmla="*/ 6051550 w 6051550"/>
              <a:gd name="T15" fmla="*/ 4856162 h 4856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51550" h="4856162">
                <a:moveTo>
                  <a:pt x="0" y="0"/>
                </a:moveTo>
                <a:lnTo>
                  <a:pt x="16811" y="0"/>
                </a:lnTo>
                <a:lnTo>
                  <a:pt x="16811" y="13492"/>
                </a:lnTo>
                <a:lnTo>
                  <a:pt x="0" y="1349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From Somerset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Mature student  (was a catering manager)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Industrial year at </a:t>
            </a:r>
            <a:r>
              <a:rPr lang="en-GB" sz="2400" u="sng">
                <a:solidFill>
                  <a:srgbClr val="FFFFFF"/>
                </a:solidFill>
                <a:ea typeface="ＭＳ Ｐゴシック" charset="-128"/>
                <a:hlinkClick r:id="rId3"/>
              </a:rPr>
              <a:t>Goldman-Sachs</a:t>
            </a: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, 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Final Project: System using Transport </a:t>
            </a:r>
            <a:br>
              <a:rPr lang="en-GB" sz="24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for London data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Was on MEng but they offered him a job, </a:t>
            </a:r>
            <a:br>
              <a:rPr lang="en-GB" sz="24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so graduated with first class BEng! </a:t>
            </a: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196975"/>
            <a:ext cx="22860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60350"/>
            <a:ext cx="5753100" cy="4314825"/>
          </a:xfrm>
          <a:prstGeom prst="rect">
            <a:avLst/>
          </a:prstGeom>
          <a:noFill/>
          <a:ln w="381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87" name="AutoShape 2"/>
          <p:cNvSpPr>
            <a:spLocks noChangeArrowheads="1"/>
          </p:cNvSpPr>
          <p:nvPr/>
        </p:nvSpPr>
        <p:spPr bwMode="auto">
          <a:xfrm>
            <a:off x="3635375" y="4941888"/>
            <a:ext cx="5040313" cy="942975"/>
          </a:xfrm>
          <a:custGeom>
            <a:avLst/>
            <a:gdLst>
              <a:gd name="T0" fmla="*/ 5039792 w 5039792"/>
              <a:gd name="T1" fmla="*/ 471488 h 942975"/>
              <a:gd name="T2" fmla="*/ 2519896 w 5039792"/>
              <a:gd name="T3" fmla="*/ 942975 h 942975"/>
              <a:gd name="T4" fmla="*/ 0 w 5039792"/>
              <a:gd name="T5" fmla="*/ 471488 h 942975"/>
              <a:gd name="T6" fmla="*/ 2519896 w 5039792"/>
              <a:gd name="T7" fmla="*/ 0 h 9429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039792"/>
              <a:gd name="T13" fmla="*/ 0 h 942975"/>
              <a:gd name="T14" fmla="*/ 5039792 w 5039792"/>
              <a:gd name="T15" fmla="*/ 942975 h 9429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39792" h="942975">
                <a:moveTo>
                  <a:pt x="0" y="0"/>
                </a:moveTo>
                <a:lnTo>
                  <a:pt x="22599" y="0"/>
                </a:lnTo>
                <a:lnTo>
                  <a:pt x="22599" y="2621"/>
                </a:lnTo>
                <a:lnTo>
                  <a:pt x="0" y="262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>
                <a:solidFill>
                  <a:srgbClr val="FFFFFF"/>
                </a:solidFill>
                <a:ea typeface="ＭＳ Ｐゴシック" charset="-128"/>
              </a:rPr>
              <a:t>Tom on a project involved with automated 3D </a:t>
            </a:r>
            <a:br>
              <a:rPr lang="en-GB" sz="28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800">
                <a:solidFill>
                  <a:srgbClr val="FFFFFF"/>
                </a:solidFill>
                <a:ea typeface="ＭＳ Ｐゴシック" charset="-128"/>
              </a:rPr>
              <a:t>modelling of the calving edge of glaciers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897313"/>
            <a:ext cx="3851275" cy="288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AutoShape 2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custGeom>
            <a:avLst/>
            <a:gdLst>
              <a:gd name="T0" fmla="*/ 8229600 w 8229600"/>
              <a:gd name="T1" fmla="*/ 569913 h 1139825"/>
              <a:gd name="T2" fmla="*/ 4114800 w 8229600"/>
              <a:gd name="T3" fmla="*/ 1139825 h 1139825"/>
              <a:gd name="T4" fmla="*/ 0 w 8229600"/>
              <a:gd name="T5" fmla="*/ 569913 h 1139825"/>
              <a:gd name="T6" fmla="*/ 4114800 w 8229600"/>
              <a:gd name="T7" fmla="*/ 0 h 11398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9600"/>
              <a:gd name="T13" fmla="*/ 0 h 1139825"/>
              <a:gd name="T14" fmla="*/ 8229600 w 8229600"/>
              <a:gd name="T15" fmla="*/ 1139825 h 1139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9600" h="1139825">
                <a:moveTo>
                  <a:pt x="0" y="0"/>
                </a:moveTo>
                <a:lnTo>
                  <a:pt x="22859" y="0"/>
                </a:lnTo>
                <a:lnTo>
                  <a:pt x="22859" y="3165"/>
                </a:lnTo>
                <a:lnTo>
                  <a:pt x="0" y="31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endParaRPr lang="en-GB"/>
          </a:p>
        </p:txBody>
      </p:sp>
      <p:sp>
        <p:nvSpPr>
          <p:cNvPr id="8196" name="AutoShape 3"/>
          <p:cNvSpPr>
            <a:spLocks noChangeArrowheads="1"/>
          </p:cNvSpPr>
          <p:nvPr/>
        </p:nvSpPr>
        <p:spPr bwMode="auto">
          <a:xfrm>
            <a:off x="457200" y="1312863"/>
            <a:ext cx="8229600" cy="4525962"/>
          </a:xfrm>
          <a:custGeom>
            <a:avLst/>
            <a:gdLst>
              <a:gd name="T0" fmla="*/ 8229600 w 8229600"/>
              <a:gd name="T1" fmla="*/ 2262981 h 4525962"/>
              <a:gd name="T2" fmla="*/ 4114800 w 8229600"/>
              <a:gd name="T3" fmla="*/ 4525962 h 4525962"/>
              <a:gd name="T4" fmla="*/ 0 w 8229600"/>
              <a:gd name="T5" fmla="*/ 2262981 h 4525962"/>
              <a:gd name="T6" fmla="*/ 4114800 w 8229600"/>
              <a:gd name="T7" fmla="*/ 0 h 45259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9600"/>
              <a:gd name="T13" fmla="*/ 0 h 4525962"/>
              <a:gd name="T14" fmla="*/ 8229600 w 8229600"/>
              <a:gd name="T15" fmla="*/ 4525962 h 45259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9600" h="4525962">
                <a:moveTo>
                  <a:pt x="0" y="0"/>
                </a:moveTo>
                <a:lnTo>
                  <a:pt x="22859" y="0"/>
                </a:lnTo>
                <a:lnTo>
                  <a:pt x="22859" y="12571"/>
                </a:lnTo>
                <a:lnTo>
                  <a:pt x="0" y="125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dirty="0">
                <a:solidFill>
                  <a:srgbClr val="FFFFFF"/>
                </a:solidFill>
              </a:rPr>
              <a:t>On main (</a:t>
            </a:r>
            <a:r>
              <a:rPr lang="en-GB" sz="3200" dirty="0" err="1">
                <a:solidFill>
                  <a:srgbClr val="FFFFFF"/>
                </a:solidFill>
              </a:rPr>
              <a:t>Penglais</a:t>
            </a:r>
            <a:r>
              <a:rPr lang="en-GB" sz="3200" dirty="0">
                <a:solidFill>
                  <a:srgbClr val="FFFFFF"/>
                </a:solidFill>
              </a:rPr>
              <a:t>) campus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dirty="0">
                <a:solidFill>
                  <a:srgbClr val="FFFFFF"/>
                </a:solidFill>
              </a:rPr>
              <a:t>30 full-time lecturing staff plus some part time </a:t>
            </a:r>
            <a:r>
              <a:rPr lang="en-GB" sz="3200" dirty="0" smtClean="0">
                <a:solidFill>
                  <a:srgbClr val="FFFFFF"/>
                </a:solidFill>
              </a:rPr>
              <a:t>staff </a:t>
            </a:r>
            <a:r>
              <a:rPr lang="en-GB" sz="3200" dirty="0">
                <a:solidFill>
                  <a:srgbClr val="FFFFFF"/>
                </a:solidFill>
              </a:rPr>
              <a:t>helping out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dirty="0" smtClean="0">
                <a:solidFill>
                  <a:srgbClr val="FFFFFF"/>
                </a:solidFill>
              </a:rPr>
              <a:t>600 </a:t>
            </a:r>
            <a:r>
              <a:rPr lang="en-GB" sz="3200" dirty="0">
                <a:solidFill>
                  <a:srgbClr val="FFFFFF"/>
                </a:solidFill>
              </a:rPr>
              <a:t>undergraduates and MSc students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dirty="0" smtClean="0">
                <a:solidFill>
                  <a:srgbClr val="FFFFFF"/>
                </a:solidFill>
              </a:rPr>
              <a:t>20 </a:t>
            </a:r>
            <a:r>
              <a:rPr lang="en-GB" sz="3200" dirty="0">
                <a:solidFill>
                  <a:srgbClr val="FFFFFF"/>
                </a:solidFill>
              </a:rPr>
              <a:t>support and research staff</a:t>
            </a: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200" dirty="0" smtClean="0">
                <a:solidFill>
                  <a:srgbClr val="FFFFFF"/>
                </a:solidFill>
              </a:rPr>
              <a:t>38 </a:t>
            </a:r>
            <a:r>
              <a:rPr lang="en-GB" sz="3200" dirty="0">
                <a:solidFill>
                  <a:srgbClr val="FFFFFF"/>
                </a:solidFill>
              </a:rPr>
              <a:t>PhD students</a:t>
            </a:r>
          </a:p>
          <a:p>
            <a:pPr marL="215900" indent="-215900"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3200" dirty="0">
              <a:solidFill>
                <a:srgbClr val="FFFFFF"/>
              </a:solidFill>
            </a:endParaRPr>
          </a:p>
          <a:p>
            <a:pPr marL="215900" indent="-215900"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3200" dirty="0">
              <a:solidFill>
                <a:srgbClr val="FFFFFF"/>
              </a:solidFill>
            </a:endParaRPr>
          </a:p>
        </p:txBody>
      </p:sp>
      <p:sp>
        <p:nvSpPr>
          <p:cNvPr id="8197" name="Rectangle 1"/>
          <p:cNvSpPr>
            <a:spLocks noChangeArrowheads="1"/>
          </p:cNvSpPr>
          <p:nvPr/>
        </p:nvSpPr>
        <p:spPr bwMode="auto">
          <a:xfrm>
            <a:off x="539750" y="298450"/>
            <a:ext cx="6985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400">
                <a:solidFill>
                  <a:srgbClr val="FFFFFF"/>
                </a:solidFill>
                <a:ea typeface="ＭＳ Ｐゴシック" charset="-128"/>
              </a:rPr>
              <a:t>Structure of Department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1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custGeom>
            <a:avLst/>
            <a:gdLst>
              <a:gd name="T0" fmla="*/ 8229600 w 8229600"/>
              <a:gd name="T1" fmla="*/ 569913 h 1139825"/>
              <a:gd name="T2" fmla="*/ 4114800 w 8229600"/>
              <a:gd name="T3" fmla="*/ 1139825 h 1139825"/>
              <a:gd name="T4" fmla="*/ 0 w 8229600"/>
              <a:gd name="T5" fmla="*/ 569913 h 1139825"/>
              <a:gd name="T6" fmla="*/ 4114800 w 8229600"/>
              <a:gd name="T7" fmla="*/ 0 h 11398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9600"/>
              <a:gd name="T13" fmla="*/ 0 h 1139825"/>
              <a:gd name="T14" fmla="*/ 8229600 w 8229600"/>
              <a:gd name="T15" fmla="*/ 1139825 h 1139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9600" h="1139825">
                <a:moveTo>
                  <a:pt x="0" y="0"/>
                </a:moveTo>
                <a:lnTo>
                  <a:pt x="22859" y="0"/>
                </a:lnTo>
                <a:lnTo>
                  <a:pt x="22859" y="3165"/>
                </a:lnTo>
                <a:lnTo>
                  <a:pt x="0" y="31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endParaRPr lang="en-GB"/>
          </a:p>
        </p:txBody>
      </p:sp>
      <p:sp>
        <p:nvSpPr>
          <p:cNvPr id="43011" name="AutoShape 2"/>
          <p:cNvSpPr>
            <a:spLocks noChangeArrowheads="1"/>
          </p:cNvSpPr>
          <p:nvPr/>
        </p:nvSpPr>
        <p:spPr bwMode="auto">
          <a:xfrm>
            <a:off x="647700" y="1312863"/>
            <a:ext cx="8029575" cy="4525962"/>
          </a:xfrm>
          <a:custGeom>
            <a:avLst/>
            <a:gdLst>
              <a:gd name="T0" fmla="*/ 8029575 w 8029575"/>
              <a:gd name="T1" fmla="*/ 2262981 h 4525962"/>
              <a:gd name="T2" fmla="*/ 4014788 w 8029575"/>
              <a:gd name="T3" fmla="*/ 4525962 h 4525962"/>
              <a:gd name="T4" fmla="*/ 0 w 8029575"/>
              <a:gd name="T5" fmla="*/ 2262981 h 4525962"/>
              <a:gd name="T6" fmla="*/ 4014788 w 8029575"/>
              <a:gd name="T7" fmla="*/ 0 h 45259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029575"/>
              <a:gd name="T13" fmla="*/ 0 h 4525962"/>
              <a:gd name="T14" fmla="*/ 8029575 w 8029575"/>
              <a:gd name="T15" fmla="*/ 4525962 h 45259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29575" h="4525962">
                <a:moveTo>
                  <a:pt x="0" y="0"/>
                </a:moveTo>
                <a:lnTo>
                  <a:pt x="22304" y="0"/>
                </a:lnTo>
                <a:lnTo>
                  <a:pt x="22304" y="12571"/>
                </a:lnTo>
                <a:lnTo>
                  <a:pt x="0" y="125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25000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>
                <a:solidFill>
                  <a:srgbClr val="FFFFFF"/>
                </a:solidFill>
                <a:ea typeface="ＭＳ Ｐゴシック" charset="-128"/>
              </a:rPr>
              <a:t> </a:t>
            </a: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Computing is the study of how computers and computer </a:t>
            </a:r>
            <a:br>
              <a:rPr lang="en-GB" sz="24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	systems work, and how they are constructed and </a:t>
            </a:r>
          </a:p>
          <a:p>
            <a:pPr>
              <a:lnSpc>
                <a:spcPct val="125000"/>
              </a:lnSpc>
              <a:buClr>
                <a:srgbClr val="FFFFFF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	programmed, and the foundations of information and </a:t>
            </a:r>
            <a:br>
              <a:rPr lang="en-GB" sz="240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	computation</a:t>
            </a:r>
          </a:p>
          <a:p>
            <a:pPr>
              <a:lnSpc>
                <a:spcPct val="125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 </a:t>
            </a:r>
          </a:p>
          <a:p>
            <a:pPr>
              <a:lnSpc>
                <a:spcPct val="125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2400">
              <a:solidFill>
                <a:srgbClr val="FFFFFF"/>
              </a:solidFill>
              <a:ea typeface="ＭＳ Ｐゴシック" charset="-128"/>
            </a:endParaRPr>
          </a:p>
          <a:p>
            <a:pPr>
              <a:lnSpc>
                <a:spcPct val="125000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 explores principles and ideas rather than artefacts</a:t>
            </a:r>
          </a:p>
          <a:p>
            <a:pPr>
              <a:lnSpc>
                <a:spcPct val="125000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>
                <a:solidFill>
                  <a:srgbClr val="FFFFFF"/>
                </a:solidFill>
                <a:ea typeface="ＭＳ Ｐゴシック" charset="-128"/>
              </a:rPr>
              <a:t> creators, not just consumers</a:t>
            </a:r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6165850" y="3341688"/>
            <a:ext cx="292417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264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eaLnBrk="1"/>
            <a:r>
              <a:rPr lang="en-GB" sz="2000">
                <a:solidFill>
                  <a:srgbClr val="FFFFFF"/>
                </a:solidFill>
              </a:rPr>
              <a:t>[CAS white paper, 2010]</a:t>
            </a:r>
          </a:p>
        </p:txBody>
      </p:sp>
      <p:sp>
        <p:nvSpPr>
          <p:cNvPr id="43013" name="Rectangle 1"/>
          <p:cNvSpPr>
            <a:spLocks noChangeArrowheads="1"/>
          </p:cNvSpPr>
          <p:nvPr/>
        </p:nvSpPr>
        <p:spPr bwMode="auto">
          <a:xfrm>
            <a:off x="457200" y="188913"/>
            <a:ext cx="75755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400">
                <a:solidFill>
                  <a:srgbClr val="FFFFFF"/>
                </a:solidFill>
              </a:rPr>
              <a:t>What is computing?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"/>
          <p:cNvSpPr>
            <a:spLocks noChangeArrowheads="1"/>
          </p:cNvSpPr>
          <p:nvPr/>
        </p:nvSpPr>
        <p:spPr bwMode="auto">
          <a:xfrm>
            <a:off x="1470025" y="3971925"/>
            <a:ext cx="2390775" cy="515938"/>
          </a:xfrm>
          <a:custGeom>
            <a:avLst/>
            <a:gdLst>
              <a:gd name="T0" fmla="*/ 2390775 w 2390775"/>
              <a:gd name="T1" fmla="*/ 257969 h 515938"/>
              <a:gd name="T2" fmla="*/ 1195388 w 2390775"/>
              <a:gd name="T3" fmla="*/ 515938 h 515938"/>
              <a:gd name="T4" fmla="*/ 0 w 2390775"/>
              <a:gd name="T5" fmla="*/ 257969 h 515938"/>
              <a:gd name="T6" fmla="*/ 1195388 w 2390775"/>
              <a:gd name="T7" fmla="*/ 0 h 5159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390775"/>
              <a:gd name="T13" fmla="*/ 0 h 515938"/>
              <a:gd name="T14" fmla="*/ 2390775 w 2390775"/>
              <a:gd name="T15" fmla="*/ 515938 h 5159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90775" h="515938">
                <a:moveTo>
                  <a:pt x="0" y="0"/>
                </a:moveTo>
                <a:lnTo>
                  <a:pt x="6643" y="0"/>
                </a:lnTo>
                <a:lnTo>
                  <a:pt x="6643" y="1436"/>
                </a:lnTo>
                <a:lnTo>
                  <a:pt x="0" y="1436"/>
                </a:lnTo>
                <a:lnTo>
                  <a:pt x="0" y="0"/>
                </a:lnTo>
                <a:close/>
              </a:path>
            </a:pathLst>
          </a:custGeom>
          <a:solidFill>
            <a:srgbClr val="0067AE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GB" sz="2800" b="1">
                <a:solidFill>
                  <a:srgbClr val="AAB9D3"/>
                </a:solidFill>
              </a:rPr>
              <a:t>Ideas</a:t>
            </a:r>
          </a:p>
        </p:txBody>
      </p:sp>
      <p:sp>
        <p:nvSpPr>
          <p:cNvPr id="9219" name="AutoShape 2"/>
          <p:cNvSpPr>
            <a:spLocks noChangeArrowheads="1"/>
          </p:cNvSpPr>
          <p:nvPr/>
        </p:nvSpPr>
        <p:spPr bwMode="auto">
          <a:xfrm>
            <a:off x="755650" y="277813"/>
            <a:ext cx="8388350" cy="917575"/>
          </a:xfrm>
          <a:custGeom>
            <a:avLst/>
            <a:gdLst>
              <a:gd name="T0" fmla="*/ 8388424 w 8388424"/>
              <a:gd name="T1" fmla="*/ 458788 h 917575"/>
              <a:gd name="T2" fmla="*/ 4194212 w 8388424"/>
              <a:gd name="T3" fmla="*/ 917575 h 917575"/>
              <a:gd name="T4" fmla="*/ 0 w 8388424"/>
              <a:gd name="T5" fmla="*/ 458788 h 917575"/>
              <a:gd name="T6" fmla="*/ 4194212 w 8388424"/>
              <a:gd name="T7" fmla="*/ 0 h 9175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388424"/>
              <a:gd name="T13" fmla="*/ 0 h 917575"/>
              <a:gd name="T14" fmla="*/ 8388424 w 8388424"/>
              <a:gd name="T15" fmla="*/ 917575 h 9175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88424" h="917575">
                <a:moveTo>
                  <a:pt x="0" y="0"/>
                </a:moveTo>
                <a:lnTo>
                  <a:pt x="25399" y="0"/>
                </a:lnTo>
                <a:lnTo>
                  <a:pt x="25399" y="2552"/>
                </a:lnTo>
                <a:lnTo>
                  <a:pt x="0" y="255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endParaRPr lang="en-GB"/>
          </a:p>
        </p:txBody>
      </p:sp>
      <p:sp>
        <p:nvSpPr>
          <p:cNvPr id="9220" name="AutoShape 3"/>
          <p:cNvSpPr>
            <a:spLocks noChangeArrowheads="1"/>
          </p:cNvSpPr>
          <p:nvPr/>
        </p:nvSpPr>
        <p:spPr bwMode="auto">
          <a:xfrm>
            <a:off x="395288" y="1196975"/>
            <a:ext cx="8712200" cy="4967288"/>
          </a:xfrm>
          <a:custGeom>
            <a:avLst/>
            <a:gdLst>
              <a:gd name="T0" fmla="*/ 8712200 w 8712200"/>
              <a:gd name="T1" fmla="*/ 2483644 h 4967288"/>
              <a:gd name="T2" fmla="*/ 4356100 w 8712200"/>
              <a:gd name="T3" fmla="*/ 4967288 h 4967288"/>
              <a:gd name="T4" fmla="*/ 0 w 8712200"/>
              <a:gd name="T5" fmla="*/ 2483644 h 4967288"/>
              <a:gd name="T6" fmla="*/ 4356100 w 8712200"/>
              <a:gd name="T7" fmla="*/ 0 h 496728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712200"/>
              <a:gd name="T13" fmla="*/ 0 h 4967288"/>
              <a:gd name="T14" fmla="*/ 8712200 w 8712200"/>
              <a:gd name="T15" fmla="*/ 4967288 h 4967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712200" h="4967288">
                <a:moveTo>
                  <a:pt x="0" y="0"/>
                </a:moveTo>
                <a:lnTo>
                  <a:pt x="24202" y="0"/>
                </a:lnTo>
                <a:lnTo>
                  <a:pt x="24202" y="13800"/>
                </a:lnTo>
                <a:lnTo>
                  <a:pt x="0" y="138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8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We seek to produce graduates who have:</a:t>
            </a:r>
          </a:p>
          <a:p>
            <a:pPr marL="431800" lvl="1" indent="-215900">
              <a:lnSpc>
                <a:spcPct val="80000"/>
              </a:lnSpc>
              <a:buClr>
                <a:srgbClr val="FFFFFF"/>
              </a:buClr>
              <a:buSzPct val="50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dirty="0">
                <a:solidFill>
                  <a:srgbClr val="FFFFFF"/>
                </a:solidFill>
                <a:ea typeface="ＭＳ Ｐゴシック" charset="-128"/>
              </a:rPr>
              <a:t>a broad knowledge of Computing, </a:t>
            </a:r>
          </a:p>
          <a:p>
            <a:pPr marL="431800" lvl="1" indent="-215900">
              <a:lnSpc>
                <a:spcPct val="80000"/>
              </a:lnSpc>
              <a:buClr>
                <a:srgbClr val="FFFFFF"/>
              </a:buClr>
              <a:buSzPct val="50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dirty="0">
                <a:solidFill>
                  <a:srgbClr val="FFFFFF"/>
                </a:solidFill>
                <a:ea typeface="ＭＳ Ｐゴシック" charset="-128"/>
              </a:rPr>
              <a:t>a wide skills base, </a:t>
            </a:r>
          </a:p>
          <a:p>
            <a:pPr marL="431800" lvl="1" indent="-215900">
              <a:lnSpc>
                <a:spcPct val="80000"/>
              </a:lnSpc>
              <a:buClr>
                <a:srgbClr val="FFFFFF"/>
              </a:buClr>
              <a:buSzPct val="50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dirty="0">
                <a:solidFill>
                  <a:srgbClr val="FFFFFF"/>
                </a:solidFill>
                <a:ea typeface="ＭＳ Ｐゴシック" charset="-128"/>
              </a:rPr>
              <a:t>good intellectual skills, and </a:t>
            </a:r>
          </a:p>
          <a:p>
            <a:pPr marL="431800" lvl="1" indent="-215900">
              <a:lnSpc>
                <a:spcPct val="80000"/>
              </a:lnSpc>
              <a:buClr>
                <a:srgbClr val="FFFFFF"/>
              </a:buClr>
              <a:buSzPct val="50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dirty="0">
                <a:solidFill>
                  <a:srgbClr val="FFFFFF"/>
                </a:solidFill>
                <a:ea typeface="ＭＳ Ｐゴシック" charset="-128"/>
              </a:rPr>
              <a:t>strengthened interpersonal skills.</a:t>
            </a:r>
          </a:p>
          <a:p>
            <a:pPr>
              <a:lnSpc>
                <a:spcPct val="8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  <a:p>
            <a:pPr>
              <a:lnSpc>
                <a:spcPct val="8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  <a:p>
            <a:pPr>
              <a:lnSpc>
                <a:spcPct val="8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  <a:p>
            <a:pPr>
              <a:lnSpc>
                <a:spcPct val="8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  <a:p>
            <a:pPr>
              <a:lnSpc>
                <a:spcPct val="8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  <a:p>
            <a:pPr>
              <a:lnSpc>
                <a:spcPct val="8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400" dirty="0" smtClean="0">
              <a:solidFill>
                <a:srgbClr val="FFFFFF"/>
              </a:solidFill>
              <a:ea typeface="ＭＳ Ｐゴシック" charset="-128"/>
            </a:endParaRPr>
          </a:p>
          <a:p>
            <a:pPr>
              <a:lnSpc>
                <a:spcPct val="8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  <a:p>
            <a:pPr>
              <a:lnSpc>
                <a:spcPct val="8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  <a:p>
            <a:pPr>
              <a:lnSpc>
                <a:spcPct val="8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So that they …. </a:t>
            </a:r>
          </a:p>
          <a:p>
            <a:pPr>
              <a:lnSpc>
                <a:spcPct val="8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               can adapt and be relevant in 10 years time.</a:t>
            </a:r>
          </a:p>
          <a:p>
            <a:pPr>
              <a:lnSpc>
                <a:spcPct val="8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8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221" name="AutoShape 4"/>
          <p:cNvSpPr>
            <a:spLocks noChangeArrowheads="1"/>
          </p:cNvSpPr>
          <p:nvPr/>
        </p:nvSpPr>
        <p:spPr bwMode="auto">
          <a:xfrm>
            <a:off x="5072063" y="3971925"/>
            <a:ext cx="2662237" cy="515938"/>
          </a:xfrm>
          <a:custGeom>
            <a:avLst/>
            <a:gdLst>
              <a:gd name="T0" fmla="*/ 2662237 w 2662237"/>
              <a:gd name="T1" fmla="*/ 257969 h 515938"/>
              <a:gd name="T2" fmla="*/ 1331119 w 2662237"/>
              <a:gd name="T3" fmla="*/ 515938 h 515938"/>
              <a:gd name="T4" fmla="*/ 0 w 2662237"/>
              <a:gd name="T5" fmla="*/ 257969 h 515938"/>
              <a:gd name="T6" fmla="*/ 1331119 w 2662237"/>
              <a:gd name="T7" fmla="*/ 0 h 5159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662237"/>
              <a:gd name="T13" fmla="*/ 0 h 515938"/>
              <a:gd name="T14" fmla="*/ 2662237 w 2662237"/>
              <a:gd name="T15" fmla="*/ 515938 h 5159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62237" h="515938">
                <a:moveTo>
                  <a:pt x="0" y="0"/>
                </a:moveTo>
                <a:lnTo>
                  <a:pt x="7394" y="0"/>
                </a:lnTo>
                <a:lnTo>
                  <a:pt x="7394" y="1436"/>
                </a:lnTo>
                <a:lnTo>
                  <a:pt x="0" y="1436"/>
                </a:lnTo>
                <a:lnTo>
                  <a:pt x="0" y="0"/>
                </a:lnTo>
                <a:close/>
              </a:path>
            </a:pathLst>
          </a:custGeom>
          <a:solidFill>
            <a:srgbClr val="0067AE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GB" sz="2800" b="1">
                <a:solidFill>
                  <a:srgbClr val="AAB9D3"/>
                </a:solidFill>
              </a:rPr>
              <a:t>Training</a:t>
            </a:r>
          </a:p>
        </p:txBody>
      </p:sp>
      <p:sp>
        <p:nvSpPr>
          <p:cNvPr id="9222" name="Line 5"/>
          <p:cNvSpPr>
            <a:spLocks noChangeShapeType="1"/>
          </p:cNvSpPr>
          <p:nvPr/>
        </p:nvSpPr>
        <p:spPr bwMode="auto">
          <a:xfrm>
            <a:off x="3548063" y="4977462"/>
            <a:ext cx="2006600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3" name="Line 6"/>
          <p:cNvSpPr>
            <a:spLocks noChangeShapeType="1"/>
          </p:cNvSpPr>
          <p:nvPr/>
        </p:nvSpPr>
        <p:spPr bwMode="auto">
          <a:xfrm>
            <a:off x="4454381" y="3374087"/>
            <a:ext cx="14288" cy="1577975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4" name="Line 7"/>
          <p:cNvSpPr>
            <a:spLocks noChangeShapeType="1"/>
          </p:cNvSpPr>
          <p:nvPr/>
        </p:nvSpPr>
        <p:spPr bwMode="auto">
          <a:xfrm flipV="1">
            <a:off x="3725863" y="3360810"/>
            <a:ext cx="1411288" cy="17462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7" name="AutoShape 12"/>
          <p:cNvSpPr>
            <a:spLocks noChangeArrowheads="1"/>
          </p:cNvSpPr>
          <p:nvPr/>
        </p:nvSpPr>
        <p:spPr bwMode="auto">
          <a:xfrm>
            <a:off x="4386263" y="3279775"/>
            <a:ext cx="165100" cy="165100"/>
          </a:xfrm>
          <a:custGeom>
            <a:avLst/>
            <a:gdLst>
              <a:gd name="T0" fmla="*/ 165100 w 165100"/>
              <a:gd name="T1" fmla="*/ 82550 h 165100"/>
              <a:gd name="T2" fmla="*/ 82550 w 165100"/>
              <a:gd name="T3" fmla="*/ 165100 h 165100"/>
              <a:gd name="T4" fmla="*/ 0 w 165100"/>
              <a:gd name="T5" fmla="*/ 82550 h 165100"/>
              <a:gd name="T6" fmla="*/ 82550 w 165100"/>
              <a:gd name="T7" fmla="*/ 0 h 1651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65100"/>
              <a:gd name="T13" fmla="*/ 0 h 165100"/>
              <a:gd name="T14" fmla="*/ 165100 w 165100"/>
              <a:gd name="T15" fmla="*/ 165100 h 1651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5100" h="165100">
                <a:moveTo>
                  <a:pt x="0" y="231"/>
                </a:moveTo>
                <a:close/>
              </a:path>
            </a:pathLst>
          </a:custGeom>
          <a:solidFill>
            <a:srgbClr val="CFE7F5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9228" name="Group 2"/>
          <p:cNvGrpSpPr>
            <a:grpSpLocks/>
          </p:cNvGrpSpPr>
          <p:nvPr/>
        </p:nvGrpSpPr>
        <p:grpSpPr bwMode="auto">
          <a:xfrm>
            <a:off x="4794250" y="3354388"/>
            <a:ext cx="555625" cy="817563"/>
            <a:chOff x="3444875" y="3375025"/>
            <a:chExt cx="555625" cy="817563"/>
          </a:xfrm>
        </p:grpSpPr>
        <p:sp>
          <p:nvSpPr>
            <p:cNvPr id="9231" name="Line 8"/>
            <p:cNvSpPr>
              <a:spLocks noChangeShapeType="1"/>
            </p:cNvSpPr>
            <p:nvPr/>
          </p:nvSpPr>
          <p:spPr bwMode="auto">
            <a:xfrm flipV="1">
              <a:off x="3473450" y="3375025"/>
              <a:ext cx="317500" cy="736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2" name="Line 9"/>
            <p:cNvSpPr>
              <a:spLocks noChangeShapeType="1"/>
            </p:cNvSpPr>
            <p:nvPr/>
          </p:nvSpPr>
          <p:spPr bwMode="auto">
            <a:xfrm flipH="1" flipV="1">
              <a:off x="3789363" y="3375025"/>
              <a:ext cx="211137" cy="7223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33" name="Oval 13"/>
            <p:cNvSpPr>
              <a:spLocks noChangeArrowheads="1"/>
            </p:cNvSpPr>
            <p:nvPr/>
          </p:nvSpPr>
          <p:spPr bwMode="auto">
            <a:xfrm>
              <a:off x="3444875" y="4095750"/>
              <a:ext cx="554038" cy="96838"/>
            </a:xfrm>
            <a:prstGeom prst="ellipse">
              <a:avLst/>
            </a:prstGeom>
            <a:solidFill>
              <a:srgbClr val="CFE7F5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0" name="Rectangle 1"/>
          <p:cNvSpPr>
            <a:spLocks noChangeArrowheads="1"/>
          </p:cNvSpPr>
          <p:nvPr/>
        </p:nvSpPr>
        <p:spPr bwMode="auto">
          <a:xfrm>
            <a:off x="827584" y="277813"/>
            <a:ext cx="7560766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4400" dirty="0">
                <a:solidFill>
                  <a:srgbClr val="FFFFFF"/>
                </a:solidFill>
                <a:ea typeface="ＭＳ Ｐゴシック" charset="-128"/>
              </a:rPr>
              <a:t>Aim of our courses</a:t>
            </a:r>
          </a:p>
        </p:txBody>
      </p:sp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3448050" y="3360810"/>
            <a:ext cx="555625" cy="817563"/>
            <a:chOff x="3444875" y="3375025"/>
            <a:chExt cx="555625" cy="817563"/>
          </a:xfrm>
        </p:grpSpPr>
        <p:sp>
          <p:nvSpPr>
            <p:cNvPr id="19" name="Line 8"/>
            <p:cNvSpPr>
              <a:spLocks noChangeShapeType="1"/>
            </p:cNvSpPr>
            <p:nvPr/>
          </p:nvSpPr>
          <p:spPr bwMode="auto">
            <a:xfrm flipV="1">
              <a:off x="3473450" y="3375025"/>
              <a:ext cx="317500" cy="736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 flipH="1" flipV="1">
              <a:off x="3789363" y="3375025"/>
              <a:ext cx="211137" cy="7223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Oval 13"/>
            <p:cNvSpPr>
              <a:spLocks noChangeArrowheads="1"/>
            </p:cNvSpPr>
            <p:nvPr/>
          </p:nvSpPr>
          <p:spPr bwMode="auto">
            <a:xfrm>
              <a:off x="3444875" y="4095750"/>
              <a:ext cx="554038" cy="96838"/>
            </a:xfrm>
            <a:prstGeom prst="ellipse">
              <a:avLst/>
            </a:prstGeom>
            <a:solidFill>
              <a:srgbClr val="CFE7F5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custGeom>
            <a:avLst/>
            <a:gdLst>
              <a:gd name="T0" fmla="*/ 8229600 w 8229600"/>
              <a:gd name="T1" fmla="*/ 569913 h 1139825"/>
              <a:gd name="T2" fmla="*/ 4114800 w 8229600"/>
              <a:gd name="T3" fmla="*/ 1139825 h 1139825"/>
              <a:gd name="T4" fmla="*/ 0 w 8229600"/>
              <a:gd name="T5" fmla="*/ 569913 h 1139825"/>
              <a:gd name="T6" fmla="*/ 4114800 w 8229600"/>
              <a:gd name="T7" fmla="*/ 0 h 11398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9600"/>
              <a:gd name="T13" fmla="*/ 0 h 1139825"/>
              <a:gd name="T14" fmla="*/ 8229600 w 8229600"/>
              <a:gd name="T15" fmla="*/ 1139825 h 11398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9600" h="1139825">
                <a:moveTo>
                  <a:pt x="0" y="0"/>
                </a:moveTo>
                <a:lnTo>
                  <a:pt x="22859" y="0"/>
                </a:lnTo>
                <a:lnTo>
                  <a:pt x="22859" y="3165"/>
                </a:lnTo>
                <a:lnTo>
                  <a:pt x="0" y="316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endParaRPr lang="en-GB"/>
          </a:p>
        </p:txBody>
      </p:sp>
      <p:sp>
        <p:nvSpPr>
          <p:cNvPr id="10243" name="AutoShape 2"/>
          <p:cNvSpPr>
            <a:spLocks noChangeArrowheads="1"/>
          </p:cNvSpPr>
          <p:nvPr/>
        </p:nvSpPr>
        <p:spPr bwMode="auto">
          <a:xfrm>
            <a:off x="251520" y="1412776"/>
            <a:ext cx="8496300" cy="4525963"/>
          </a:xfrm>
          <a:custGeom>
            <a:avLst/>
            <a:gdLst>
              <a:gd name="T0" fmla="*/ 8029575 w 8029575"/>
              <a:gd name="T1" fmla="*/ 2262982 h 4525963"/>
              <a:gd name="T2" fmla="*/ 4014788 w 8029575"/>
              <a:gd name="T3" fmla="*/ 4525963 h 4525963"/>
              <a:gd name="T4" fmla="*/ 0 w 8029575"/>
              <a:gd name="T5" fmla="*/ 2262982 h 4525963"/>
              <a:gd name="T6" fmla="*/ 4014788 w 8029575"/>
              <a:gd name="T7" fmla="*/ 0 h 45259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029575"/>
              <a:gd name="T13" fmla="*/ 0 h 4525963"/>
              <a:gd name="T14" fmla="*/ 8029575 w 8029575"/>
              <a:gd name="T15" fmla="*/ 4525963 h 45259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29575" h="4525963">
                <a:moveTo>
                  <a:pt x="0" y="0"/>
                </a:moveTo>
                <a:lnTo>
                  <a:pt x="22304" y="0"/>
                </a:lnTo>
                <a:lnTo>
                  <a:pt x="22304" y="12571"/>
                </a:lnTo>
                <a:lnTo>
                  <a:pt x="0" y="1257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25000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 </a:t>
            </a:r>
            <a:r>
              <a:rPr lang="en-GB" sz="2400" dirty="0">
                <a:solidFill>
                  <a:srgbClr val="FFFFFF"/>
                </a:solidFill>
                <a:ea typeface="ＭＳ Ｐゴシック" charset="-128"/>
              </a:rPr>
              <a:t>Our students get good jobs in the computing </a:t>
            </a:r>
            <a:r>
              <a:rPr lang="en-GB" sz="2400" dirty="0" smtClean="0">
                <a:solidFill>
                  <a:srgbClr val="FFFFFF"/>
                </a:solidFill>
                <a:ea typeface="ＭＳ Ｐゴシック" charset="-128"/>
              </a:rPr>
              <a:t>industry: June 2015: Higher Education Statistics Agency DLHE Survey for 2013-14: </a:t>
            </a:r>
          </a:p>
          <a:p>
            <a:pPr lvl="1">
              <a:lnSpc>
                <a:spcPct val="125000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dirty="0" smtClean="0">
                <a:solidFill>
                  <a:srgbClr val="FFFFFF"/>
                </a:solidFill>
                <a:ea typeface="ＭＳ Ｐゴシック" charset="-128"/>
              </a:rPr>
              <a:t>95% in full-time employment/further study </a:t>
            </a:r>
          </a:p>
          <a:p>
            <a:pPr lvl="1">
              <a:lnSpc>
                <a:spcPct val="125000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dirty="0" smtClean="0">
                <a:solidFill>
                  <a:srgbClr val="FFFFFF"/>
                </a:solidFill>
                <a:ea typeface="ＭＳ Ｐゴシック" charset="-128"/>
              </a:rPr>
              <a:t>92% in graduate employment/further study</a:t>
            </a: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  <a:p>
            <a:pPr>
              <a:lnSpc>
                <a:spcPct val="125000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dirty="0">
                <a:solidFill>
                  <a:srgbClr val="FFFFFF"/>
                </a:solidFill>
                <a:ea typeface="ＭＳ Ｐゴシック" charset="-128"/>
              </a:rPr>
              <a:t> Degrees accredited by BCS (The Chartered Institute for IT)</a:t>
            </a:r>
          </a:p>
          <a:p>
            <a:pPr>
              <a:lnSpc>
                <a:spcPct val="125000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dirty="0">
                <a:solidFill>
                  <a:srgbClr val="FFFFFF"/>
                </a:solidFill>
                <a:ea typeface="ＭＳ Ｐゴシック" charset="-128"/>
              </a:rPr>
              <a:t> Top marks in last QAA assessment </a:t>
            </a:r>
          </a:p>
          <a:p>
            <a:pPr>
              <a:lnSpc>
                <a:spcPct val="125000"/>
              </a:lnSpc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dirty="0">
                <a:solidFill>
                  <a:srgbClr val="FFFFFF"/>
                </a:solidFill>
                <a:ea typeface="ＭＳ Ｐゴシック" charset="-128"/>
              </a:rPr>
              <a:t> </a:t>
            </a:r>
            <a:r>
              <a:rPr lang="en-GB" sz="2400" dirty="0" smtClean="0">
                <a:solidFill>
                  <a:srgbClr val="FFFFFF"/>
                </a:solidFill>
                <a:ea typeface="ＭＳ Ｐゴシック" charset="-128"/>
              </a:rPr>
              <a:t>11</a:t>
            </a:r>
            <a:r>
              <a:rPr lang="en-GB" sz="2400" baseline="30000" dirty="0" smtClean="0">
                <a:solidFill>
                  <a:srgbClr val="FFFFFF"/>
                </a:solidFill>
                <a:ea typeface="ＭＳ Ｐゴシック" charset="-128"/>
              </a:rPr>
              <a:t>th</a:t>
            </a:r>
            <a:r>
              <a:rPr lang="en-GB" sz="2400" dirty="0" smtClean="0">
                <a:solidFill>
                  <a:srgbClr val="FFFFFF"/>
                </a:solidFill>
                <a:ea typeface="ＭＳ Ｐゴシック" charset="-128"/>
              </a:rPr>
              <a:t> in UK for “Research Intensity” in 2014 REF </a:t>
            </a:r>
            <a:br>
              <a:rPr lang="en-GB" sz="2400" dirty="0" smtClean="0">
                <a:solidFill>
                  <a:srgbClr val="FFFFFF"/>
                </a:solidFill>
                <a:ea typeface="ＭＳ Ｐゴシック" charset="-128"/>
              </a:rPr>
            </a:br>
            <a:r>
              <a:rPr lang="en-GB" sz="2400" dirty="0" smtClean="0">
                <a:solidFill>
                  <a:srgbClr val="FFFFFF"/>
                </a:solidFill>
                <a:ea typeface="ＭＳ Ｐゴシック" charset="-128"/>
              </a:rPr>
              <a:t>                            (Research Excellence Framework)</a:t>
            </a: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244" name="Rectangle 1"/>
          <p:cNvSpPr>
            <a:spLocks noChangeArrowheads="1"/>
          </p:cNvSpPr>
          <p:nvPr/>
        </p:nvSpPr>
        <p:spPr bwMode="auto">
          <a:xfrm>
            <a:off x="695325" y="404813"/>
            <a:ext cx="77644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400">
                <a:solidFill>
                  <a:srgbClr val="FFFFFF"/>
                </a:solidFill>
              </a:rPr>
              <a:t>Do we succeed?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467419" y="404664"/>
            <a:ext cx="7416949" cy="600075"/>
          </a:xfrm>
          <a:custGeom>
            <a:avLst/>
            <a:gdLst>
              <a:gd name="T0" fmla="*/ 8229600 w 8229600"/>
              <a:gd name="T1" fmla="*/ 300038 h 600075"/>
              <a:gd name="T2" fmla="*/ 4114800 w 8229600"/>
              <a:gd name="T3" fmla="*/ 600075 h 600075"/>
              <a:gd name="T4" fmla="*/ 0 w 8229600"/>
              <a:gd name="T5" fmla="*/ 300038 h 600075"/>
              <a:gd name="T6" fmla="*/ 4114800 w 8229600"/>
              <a:gd name="T7" fmla="*/ 0 h 6000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229600"/>
              <a:gd name="T13" fmla="*/ 0 h 600075"/>
              <a:gd name="T14" fmla="*/ 8229600 w 8229600"/>
              <a:gd name="T15" fmla="*/ 600075 h 6000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9600" h="600075">
                <a:moveTo>
                  <a:pt x="0" y="0"/>
                </a:moveTo>
                <a:lnTo>
                  <a:pt x="22859" y="0"/>
                </a:lnTo>
                <a:lnTo>
                  <a:pt x="22859" y="1666"/>
                </a:lnTo>
                <a:lnTo>
                  <a:pt x="0" y="166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400" dirty="0">
                <a:solidFill>
                  <a:srgbClr val="FFFFFF"/>
                </a:solidFill>
                <a:ea typeface="ＭＳ Ｐゴシック" charset="-128"/>
              </a:rPr>
              <a:t>Undergraduate Courses</a:t>
            </a:r>
          </a:p>
        </p:txBody>
      </p:sp>
      <p:sp>
        <p:nvSpPr>
          <p:cNvPr id="11267" name="AutoShape 2"/>
          <p:cNvSpPr>
            <a:spLocks noChangeArrowheads="1"/>
          </p:cNvSpPr>
          <p:nvPr/>
        </p:nvSpPr>
        <p:spPr bwMode="auto">
          <a:xfrm>
            <a:off x="457200" y="1268413"/>
            <a:ext cx="8686800" cy="4857750"/>
          </a:xfrm>
          <a:custGeom>
            <a:avLst/>
            <a:gdLst>
              <a:gd name="T0" fmla="*/ 8686800 w 8686800"/>
              <a:gd name="T1" fmla="*/ 2428875 h 4857750"/>
              <a:gd name="T2" fmla="*/ 4343400 w 8686800"/>
              <a:gd name="T3" fmla="*/ 4857750 h 4857750"/>
              <a:gd name="T4" fmla="*/ 0 w 8686800"/>
              <a:gd name="T5" fmla="*/ 2428875 h 4857750"/>
              <a:gd name="T6" fmla="*/ 4343400 w 8686800"/>
              <a:gd name="T7" fmla="*/ 0 h 48577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686800"/>
              <a:gd name="T13" fmla="*/ 0 h 4857750"/>
              <a:gd name="T14" fmla="*/ 8686800 w 8686800"/>
              <a:gd name="T15" fmla="*/ 4857750 h 48577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86800" h="4857750">
                <a:moveTo>
                  <a:pt x="0" y="0"/>
                </a:moveTo>
                <a:lnTo>
                  <a:pt x="24129" y="0"/>
                </a:lnTo>
                <a:lnTo>
                  <a:pt x="24129" y="13493"/>
                </a:lnTo>
                <a:lnTo>
                  <a:pt x="0" y="134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5900">
              <a:lnSpc>
                <a:spcPct val="8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Degree schemes offered:</a:t>
            </a:r>
          </a:p>
          <a:p>
            <a:pPr marL="431800" lvl="1" indent="-215900">
              <a:lnSpc>
                <a:spcPct val="100000"/>
              </a:lnSpc>
              <a:buClr>
                <a:srgbClr val="FFFFFF"/>
              </a:buClr>
              <a:buSzPct val="50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dirty="0">
                <a:solidFill>
                  <a:srgbClr val="FFFFFF"/>
                </a:solidFill>
                <a:ea typeface="ＭＳ Ｐゴシック" charset="-128"/>
              </a:rPr>
              <a:t>Computer Science</a:t>
            </a:r>
          </a:p>
          <a:p>
            <a:pPr marL="431800" lvl="1" indent="-215900">
              <a:lnSpc>
                <a:spcPct val="100000"/>
              </a:lnSpc>
              <a:buClr>
                <a:srgbClr val="FFFFFF"/>
              </a:buClr>
              <a:buSzPct val="50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dirty="0">
                <a:solidFill>
                  <a:srgbClr val="FFFFFF"/>
                </a:solidFill>
                <a:ea typeface="ＭＳ Ｐゴシック" charset="-128"/>
              </a:rPr>
              <a:t>Software Engineering</a:t>
            </a:r>
          </a:p>
          <a:p>
            <a:pPr marL="431800" lvl="1" indent="-215900">
              <a:lnSpc>
                <a:spcPct val="100000"/>
              </a:lnSpc>
              <a:buClr>
                <a:srgbClr val="FFFFFF"/>
              </a:buClr>
              <a:buSzPct val="50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dirty="0">
                <a:solidFill>
                  <a:srgbClr val="FFFFFF"/>
                </a:solidFill>
                <a:ea typeface="ＭＳ Ｐゴシック" charset="-128"/>
              </a:rPr>
              <a:t>Internet Computing and Systems Administration</a:t>
            </a:r>
          </a:p>
          <a:p>
            <a:pPr marL="431800" lvl="1" indent="-215900">
              <a:lnSpc>
                <a:spcPct val="100000"/>
              </a:lnSpc>
              <a:buClr>
                <a:srgbClr val="FFFFFF"/>
              </a:buClr>
              <a:buSzPct val="50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dirty="0">
                <a:solidFill>
                  <a:srgbClr val="FFFFFF"/>
                </a:solidFill>
                <a:ea typeface="ＭＳ Ｐゴシック" charset="-128"/>
              </a:rPr>
              <a:t>Business Information Technology</a:t>
            </a:r>
          </a:p>
          <a:p>
            <a:pPr marL="215900" indent="-215900"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  <a:p>
            <a:pPr marL="215900" indent="-215900">
              <a:lnSpc>
                <a:spcPct val="100000"/>
              </a:lnSpc>
              <a:buClr>
                <a:srgbClr val="FFFFFF"/>
              </a:buClr>
              <a:buSzPct val="80000"/>
              <a:buFont typeface="Wingdings" charset="2"/>
              <a:buChar char="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800" dirty="0">
                <a:solidFill>
                  <a:srgbClr val="FFFFFF"/>
                </a:solidFill>
                <a:ea typeface="ＭＳ Ｐゴシック" charset="-128"/>
              </a:rPr>
              <a:t>Degree ‘flavours’ linked to our research interests</a:t>
            </a:r>
          </a:p>
          <a:p>
            <a:pPr marL="431800" lvl="1" indent="-215900">
              <a:lnSpc>
                <a:spcPct val="100000"/>
              </a:lnSpc>
              <a:buClr>
                <a:srgbClr val="FFFFFF"/>
              </a:buClr>
              <a:buSzPct val="50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dirty="0">
                <a:solidFill>
                  <a:srgbClr val="FFFFFF"/>
                </a:solidFill>
                <a:ea typeface="ＭＳ Ｐゴシック" charset="-128"/>
              </a:rPr>
              <a:t>Computer Science with Artificial Intelligence </a:t>
            </a:r>
          </a:p>
          <a:p>
            <a:pPr marL="431800" lvl="1" indent="-215900">
              <a:lnSpc>
                <a:spcPct val="100000"/>
              </a:lnSpc>
              <a:buClr>
                <a:srgbClr val="FFFFFF"/>
              </a:buClr>
              <a:buSzPct val="50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dirty="0">
                <a:solidFill>
                  <a:srgbClr val="FFFFFF"/>
                </a:solidFill>
                <a:ea typeface="ＭＳ Ｐゴシック" charset="-128"/>
              </a:rPr>
              <a:t>AI and Robotics</a:t>
            </a:r>
          </a:p>
          <a:p>
            <a:pPr marL="431800" lvl="1" indent="-215900">
              <a:lnSpc>
                <a:spcPct val="100000"/>
              </a:lnSpc>
              <a:buClr>
                <a:srgbClr val="FFFFFF"/>
              </a:buClr>
              <a:buSzPct val="50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dirty="0">
                <a:solidFill>
                  <a:srgbClr val="FFFFFF"/>
                </a:solidFill>
                <a:ea typeface="ＭＳ Ｐゴシック" charset="-128"/>
              </a:rPr>
              <a:t>Computer Graphics, Vision and Games </a:t>
            </a:r>
          </a:p>
          <a:p>
            <a:pPr marL="215900" indent="-215900"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400" dirty="0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773613"/>
            <a:ext cx="2122488" cy="188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"/>
          <p:cNvSpPr>
            <a:spLocks noChangeArrowheads="1"/>
          </p:cNvSpPr>
          <p:nvPr/>
        </p:nvSpPr>
        <p:spPr bwMode="auto">
          <a:xfrm>
            <a:off x="251520" y="3068960"/>
            <a:ext cx="7128792" cy="1362075"/>
          </a:xfrm>
          <a:custGeom>
            <a:avLst/>
            <a:gdLst>
              <a:gd name="T0" fmla="*/ 5180757 w 5180757"/>
              <a:gd name="T1" fmla="*/ 681038 h 1362075"/>
              <a:gd name="T2" fmla="*/ 2590379 w 5180757"/>
              <a:gd name="T3" fmla="*/ 1362075 h 1362075"/>
              <a:gd name="T4" fmla="*/ 0 w 5180757"/>
              <a:gd name="T5" fmla="*/ 681038 h 1362075"/>
              <a:gd name="T6" fmla="*/ 2590379 w 5180757"/>
              <a:gd name="T7" fmla="*/ 0 h 13620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180757"/>
              <a:gd name="T13" fmla="*/ 0 h 1362075"/>
              <a:gd name="T14" fmla="*/ 5180757 w 5180757"/>
              <a:gd name="T15" fmla="*/ 1362075 h 13620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80757" h="1362075">
                <a:moveTo>
                  <a:pt x="0" y="0"/>
                </a:moveTo>
                <a:lnTo>
                  <a:pt x="21589" y="0"/>
                </a:lnTo>
                <a:lnTo>
                  <a:pt x="21589" y="3783"/>
                </a:lnTo>
                <a:lnTo>
                  <a:pt x="0" y="378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Ctr="1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4000" dirty="0">
                <a:solidFill>
                  <a:srgbClr val="FFFF00"/>
                </a:solidFill>
                <a:ea typeface="ＭＳ Ｐゴシック" charset="-128"/>
              </a:rPr>
              <a:t>THE COMMON THREADS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702915"/>
          </a:xfrm>
          <a:extLst/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GB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Features of all our degrees</a:t>
            </a:r>
          </a:p>
        </p:txBody>
      </p:sp>
      <p:grpSp>
        <p:nvGrpSpPr>
          <p:cNvPr id="14341" name="Group 4"/>
          <p:cNvGrpSpPr>
            <a:grpSpLocks/>
          </p:cNvGrpSpPr>
          <p:nvPr/>
        </p:nvGrpSpPr>
        <p:grpSpPr bwMode="auto">
          <a:xfrm>
            <a:off x="4500273" y="980728"/>
            <a:ext cx="2304546" cy="5111750"/>
            <a:chOff x="3563888" y="1124744"/>
            <a:chExt cx="1440160" cy="4320480"/>
          </a:xfrm>
          <a:solidFill>
            <a:schemeClr val="bg1"/>
          </a:solidFill>
        </p:grpSpPr>
        <p:sp>
          <p:nvSpPr>
            <p:cNvPr id="14343" name="Rectangle 5"/>
            <p:cNvSpPr>
              <a:spLocks noChangeArrowheads="1"/>
            </p:cNvSpPr>
            <p:nvPr/>
          </p:nvSpPr>
          <p:spPr bwMode="auto">
            <a:xfrm>
              <a:off x="3563888" y="1124744"/>
              <a:ext cx="1440160" cy="86409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344" name="Rectangle 6"/>
            <p:cNvSpPr>
              <a:spLocks noChangeArrowheads="1"/>
            </p:cNvSpPr>
            <p:nvPr/>
          </p:nvSpPr>
          <p:spPr bwMode="auto">
            <a:xfrm>
              <a:off x="3563888" y="4581128"/>
              <a:ext cx="1440160" cy="86409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GB" dirty="0">
                  <a:solidFill>
                    <a:srgbClr val="FF0000"/>
                  </a:solidFill>
                </a:rPr>
                <a:t>Year 3</a:t>
              </a:r>
            </a:p>
            <a:p>
              <a:pPr algn="ctr">
                <a:defRPr/>
              </a:pPr>
              <a:r>
                <a:rPr lang="en-GB" dirty="0">
                  <a:solidFill>
                    <a:srgbClr val="FF0000"/>
                  </a:solidFill>
                </a:rPr>
                <a:t>Final Year Project</a:t>
              </a:r>
            </a:p>
          </p:txBody>
        </p:sp>
        <p:sp>
          <p:nvSpPr>
            <p:cNvPr id="14345" name="Rectangle 7"/>
            <p:cNvSpPr>
              <a:spLocks noChangeArrowheads="1"/>
            </p:cNvSpPr>
            <p:nvPr/>
          </p:nvSpPr>
          <p:spPr bwMode="auto">
            <a:xfrm>
              <a:off x="3563888" y="3429000"/>
              <a:ext cx="1440160" cy="86409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GB">
                  <a:solidFill>
                    <a:srgbClr val="FF0000"/>
                  </a:solidFill>
                </a:rPr>
                <a:t>Year in industry</a:t>
              </a:r>
            </a:p>
            <a:p>
              <a:pPr algn="ctr">
                <a:defRPr/>
              </a:pPr>
              <a:r>
                <a:rPr lang="en-GB">
                  <a:solidFill>
                    <a:srgbClr val="FF0000"/>
                  </a:solidFill>
                </a:rPr>
                <a:t>(optional)</a:t>
              </a:r>
            </a:p>
          </p:txBody>
        </p:sp>
        <p:sp>
          <p:nvSpPr>
            <p:cNvPr id="14346" name="Rectangle 8"/>
            <p:cNvSpPr>
              <a:spLocks noChangeArrowheads="1"/>
            </p:cNvSpPr>
            <p:nvPr/>
          </p:nvSpPr>
          <p:spPr bwMode="auto">
            <a:xfrm>
              <a:off x="3563888" y="2276872"/>
              <a:ext cx="1440160" cy="86409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GB" dirty="0">
                  <a:solidFill>
                    <a:srgbClr val="FF0000"/>
                  </a:solidFill>
                </a:rPr>
                <a:t>Year 2</a:t>
              </a:r>
            </a:p>
            <a:p>
              <a:pPr algn="ctr">
                <a:defRPr/>
              </a:pPr>
              <a:r>
                <a:rPr lang="en-GB" dirty="0">
                  <a:solidFill>
                    <a:srgbClr val="FF0000"/>
                  </a:solidFill>
                </a:rPr>
                <a:t>Group project</a:t>
              </a:r>
            </a:p>
          </p:txBody>
        </p:sp>
        <p:sp>
          <p:nvSpPr>
            <p:cNvPr id="14347" name="TextBox 9"/>
            <p:cNvSpPr txBox="1">
              <a:spLocks noChangeArrowheads="1"/>
            </p:cNvSpPr>
            <p:nvPr/>
          </p:nvSpPr>
          <p:spPr bwMode="auto">
            <a:xfrm>
              <a:off x="3563888" y="1268760"/>
              <a:ext cx="1440160" cy="5462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GB" dirty="0" smtClean="0">
                  <a:solidFill>
                    <a:srgbClr val="FF0000"/>
                  </a:solidFill>
                </a:rPr>
                <a:t>Year 1</a:t>
              </a:r>
            </a:p>
            <a:p>
              <a:pPr algn="ctr">
                <a:defRPr/>
              </a:pPr>
              <a:r>
                <a:rPr lang="en-GB" dirty="0" smtClean="0">
                  <a:solidFill>
                    <a:srgbClr val="FF0000"/>
                  </a:solidFill>
                </a:rPr>
                <a:t>Mostly in common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4348" name="Down Arrow 10"/>
            <p:cNvSpPr>
              <a:spLocks noChangeArrowheads="1"/>
            </p:cNvSpPr>
            <p:nvPr/>
          </p:nvSpPr>
          <p:spPr bwMode="auto">
            <a:xfrm>
              <a:off x="4067944" y="1988840"/>
              <a:ext cx="360040" cy="288032"/>
            </a:xfrm>
            <a:prstGeom prst="downArrow">
              <a:avLst>
                <a:gd name="adj1" fmla="val 50000"/>
                <a:gd name="adj2" fmla="val 500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349" name="Down Arrow 11"/>
            <p:cNvSpPr>
              <a:spLocks noChangeArrowheads="1"/>
            </p:cNvSpPr>
            <p:nvPr/>
          </p:nvSpPr>
          <p:spPr bwMode="auto">
            <a:xfrm>
              <a:off x="4067944" y="3140968"/>
              <a:ext cx="360040" cy="288032"/>
            </a:xfrm>
            <a:prstGeom prst="downArrow">
              <a:avLst>
                <a:gd name="adj1" fmla="val 50000"/>
                <a:gd name="adj2" fmla="val 500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350" name="Down Arrow 12"/>
            <p:cNvSpPr>
              <a:spLocks noChangeArrowheads="1"/>
            </p:cNvSpPr>
            <p:nvPr/>
          </p:nvSpPr>
          <p:spPr bwMode="auto">
            <a:xfrm>
              <a:off x="4067944" y="4293096"/>
              <a:ext cx="360040" cy="288032"/>
            </a:xfrm>
            <a:prstGeom prst="downArrow">
              <a:avLst>
                <a:gd name="adj1" fmla="val 50000"/>
                <a:gd name="adj2" fmla="val 500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13316" name="Rectangle 13"/>
          <p:cNvSpPr>
            <a:spLocks noChangeArrowheads="1"/>
          </p:cNvSpPr>
          <p:nvPr/>
        </p:nvSpPr>
        <p:spPr bwMode="auto">
          <a:xfrm>
            <a:off x="2268538" y="981075"/>
            <a:ext cx="1366837" cy="5111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TextBox 14"/>
          <p:cNvSpPr txBox="1">
            <a:spLocks noChangeArrowheads="1"/>
          </p:cNvSpPr>
          <p:nvPr/>
        </p:nvSpPr>
        <p:spPr bwMode="auto">
          <a:xfrm>
            <a:off x="2484438" y="1341438"/>
            <a:ext cx="9366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rgbClr val="FF0000"/>
                </a:solidFill>
                <a:ea typeface="ＭＳ Ｐゴシック" charset="-128"/>
              </a:rPr>
              <a:t>V</a:t>
            </a:r>
          </a:p>
          <a:p>
            <a:pPr algn="ctr"/>
            <a:r>
              <a:rPr lang="en-GB" sz="2800" b="1">
                <a:solidFill>
                  <a:srgbClr val="FF0000"/>
                </a:solidFill>
                <a:ea typeface="ＭＳ Ｐゴシック" charset="-128"/>
              </a:rPr>
              <a:t>O</a:t>
            </a:r>
          </a:p>
          <a:p>
            <a:pPr algn="ctr"/>
            <a:r>
              <a:rPr lang="en-GB" sz="2800" b="1">
                <a:solidFill>
                  <a:srgbClr val="FF0000"/>
                </a:solidFill>
                <a:ea typeface="ＭＳ Ｐゴシック" charset="-128"/>
              </a:rPr>
              <a:t>C</a:t>
            </a:r>
          </a:p>
          <a:p>
            <a:pPr algn="ctr"/>
            <a:r>
              <a:rPr lang="en-GB" sz="2800" b="1">
                <a:solidFill>
                  <a:srgbClr val="FF0000"/>
                </a:solidFill>
                <a:ea typeface="ＭＳ Ｐゴシック" charset="-128"/>
              </a:rPr>
              <a:t>A</a:t>
            </a:r>
          </a:p>
          <a:p>
            <a:pPr algn="ctr"/>
            <a:r>
              <a:rPr lang="en-GB" sz="2800" b="1">
                <a:solidFill>
                  <a:srgbClr val="FF0000"/>
                </a:solidFill>
                <a:ea typeface="ＭＳ Ｐゴシック" charset="-128"/>
              </a:rPr>
              <a:t>T</a:t>
            </a:r>
          </a:p>
          <a:p>
            <a:pPr algn="ctr"/>
            <a:r>
              <a:rPr lang="en-GB" sz="2800" b="1">
                <a:solidFill>
                  <a:srgbClr val="FF0000"/>
                </a:solidFill>
                <a:ea typeface="ＭＳ Ｐゴシック" charset="-128"/>
              </a:rPr>
              <a:t>I</a:t>
            </a:r>
          </a:p>
          <a:p>
            <a:pPr algn="ctr"/>
            <a:r>
              <a:rPr lang="en-GB" sz="2800" b="1">
                <a:solidFill>
                  <a:srgbClr val="FF0000"/>
                </a:solidFill>
                <a:ea typeface="ＭＳ Ｐゴシック" charset="-128"/>
              </a:rPr>
              <a:t>O</a:t>
            </a:r>
          </a:p>
          <a:p>
            <a:pPr algn="ctr"/>
            <a:r>
              <a:rPr lang="en-GB" sz="2800" b="1">
                <a:solidFill>
                  <a:srgbClr val="FF0000"/>
                </a:solidFill>
                <a:ea typeface="ＭＳ Ｐゴシック" charset="-128"/>
              </a:rPr>
              <a:t>N</a:t>
            </a:r>
          </a:p>
          <a:p>
            <a:pPr algn="ctr"/>
            <a:r>
              <a:rPr lang="en-GB" sz="2800" b="1">
                <a:solidFill>
                  <a:srgbClr val="FF0000"/>
                </a:solidFill>
                <a:ea typeface="ＭＳ Ｐゴシック" charset="-128"/>
              </a:rPr>
              <a:t>A</a:t>
            </a:r>
          </a:p>
          <a:p>
            <a:pPr algn="ctr"/>
            <a:r>
              <a:rPr lang="en-GB" sz="2800" b="1">
                <a:solidFill>
                  <a:srgbClr val="FF0000"/>
                </a:solidFill>
                <a:ea typeface="ＭＳ Ｐゴシック" charset="-128"/>
              </a:rPr>
              <a:t>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5794</TotalTime>
  <Words>1709</Words>
  <Application>Microsoft Office PowerPoint</Application>
  <PresentationFormat>On-screen Show (4:3)</PresentationFormat>
  <Paragraphs>392</Paragraphs>
  <Slides>40</Slides>
  <Notes>39</Notes>
  <HiddenSlides>9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55" baseType="lpstr">
      <vt:lpstr>ＭＳ Ｐゴシック</vt:lpstr>
      <vt:lpstr>SimSun</vt:lpstr>
      <vt:lpstr>Arial</vt:lpstr>
      <vt:lpstr>Lucida Sans</vt:lpstr>
      <vt:lpstr>Myriad Pro</vt:lpstr>
      <vt:lpstr>Myriad Pro Bold</vt:lpstr>
      <vt:lpstr>Myriad Pro Light</vt:lpstr>
      <vt:lpstr>Myriad Pro Semibold</vt:lpstr>
      <vt:lpstr>Tahoma</vt:lpstr>
      <vt:lpstr>Times New Roman</vt:lpstr>
      <vt:lpstr>Wingdings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Features of all our degrees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get more information: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ltt</dc:creator>
  <cp:lastModifiedBy>ltt</cp:lastModifiedBy>
  <cp:revision>70</cp:revision>
  <cp:lastPrinted>2015-06-30T14:15:11Z</cp:lastPrinted>
  <dcterms:created xsi:type="dcterms:W3CDTF">1601-01-01T00:00:00Z</dcterms:created>
  <dcterms:modified xsi:type="dcterms:W3CDTF">2015-10-17T09:47:45Z</dcterms:modified>
</cp:coreProperties>
</file>